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Lst>
  <p:notesMasterIdLst>
    <p:notesMasterId r:id="rId30"/>
  </p:notesMasterIdLst>
  <p:sldIdLst>
    <p:sldId id="257" r:id="rId2"/>
    <p:sldId id="258" r:id="rId3"/>
    <p:sldId id="259" r:id="rId4"/>
    <p:sldId id="260" r:id="rId5"/>
    <p:sldId id="261" r:id="rId6"/>
    <p:sldId id="262" r:id="rId7"/>
    <p:sldId id="263" r:id="rId8"/>
    <p:sldId id="264" r:id="rId9"/>
    <p:sldId id="265" r:id="rId10"/>
    <p:sldId id="266" r:id="rId11"/>
    <p:sldId id="267" r:id="rId12"/>
    <p:sldId id="276" r:id="rId13"/>
    <p:sldId id="277" r:id="rId14"/>
    <p:sldId id="278" r:id="rId15"/>
    <p:sldId id="279" r:id="rId16"/>
    <p:sldId id="280" r:id="rId17"/>
    <p:sldId id="281" r:id="rId18"/>
    <p:sldId id="282" r:id="rId19"/>
    <p:sldId id="283" r:id="rId20"/>
    <p:sldId id="284" r:id="rId21"/>
    <p:sldId id="285" r:id="rId22"/>
    <p:sldId id="268" r:id="rId23"/>
    <p:sldId id="269" r:id="rId24"/>
    <p:sldId id="270" r:id="rId25"/>
    <p:sldId id="271" r:id="rId26"/>
    <p:sldId id="272" r:id="rId27"/>
    <p:sldId id="273" r:id="rId28"/>
    <p:sldId id="275"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68924" autoAdjust="0"/>
  </p:normalViewPr>
  <p:slideViewPr>
    <p:cSldViewPr snapToGrid="0">
      <p:cViewPr varScale="1">
        <p:scale>
          <a:sx n="61" d="100"/>
          <a:sy n="61" d="100"/>
        </p:scale>
        <p:origin x="2102" y="5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2999834-7C2B-4F1A-B424-11A00D3C0B98}" type="datetimeFigureOut">
              <a:rPr lang="en-US" smtClean="0"/>
              <a:t>10/4/2013</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D485CB0-68ED-4C8F-8167-26B53A24E9B5}" type="slidenum">
              <a:rPr lang="en-US" smtClean="0"/>
              <a:t>‹#›</a:t>
            </a:fld>
            <a:endParaRPr lang="en-US"/>
          </a:p>
        </p:txBody>
      </p:sp>
    </p:spTree>
    <p:extLst>
      <p:ext uri="{BB962C8B-B14F-4D97-AF65-F5344CB8AC3E}">
        <p14:creationId xmlns:p14="http://schemas.microsoft.com/office/powerpoint/2010/main" val="5749704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Only one handout.</a:t>
            </a:r>
          </a:p>
          <a:p>
            <a:r>
              <a:rPr lang="en-US" dirty="0" smtClean="0"/>
              <a:t>May be given out</a:t>
            </a:r>
            <a:r>
              <a:rPr lang="en-US" baseline="0" dirty="0" smtClean="0"/>
              <a:t> at the beginning.  Some teachers will already be familiar with Webb’s if they have attended the Content Networking Groups.</a:t>
            </a:r>
            <a:endParaRPr lang="en-US" dirty="0"/>
          </a:p>
        </p:txBody>
      </p:sp>
      <p:sp>
        <p:nvSpPr>
          <p:cNvPr id="4" name="Slide Number Placeholder 3"/>
          <p:cNvSpPr>
            <a:spLocks noGrp="1"/>
          </p:cNvSpPr>
          <p:nvPr>
            <p:ph type="sldNum" sz="quarter" idx="10"/>
          </p:nvPr>
        </p:nvSpPr>
        <p:spPr/>
        <p:txBody>
          <a:bodyPr/>
          <a:lstStyle/>
          <a:p>
            <a:fld id="{9D485CB0-68ED-4C8F-8167-26B53A24E9B5}" type="slidenum">
              <a:rPr lang="en-US" smtClean="0"/>
              <a:t>2</a:t>
            </a:fld>
            <a:endParaRPr lang="en-US"/>
          </a:p>
        </p:txBody>
      </p:sp>
    </p:spTree>
    <p:extLst>
      <p:ext uri="{BB962C8B-B14F-4D97-AF65-F5344CB8AC3E}">
        <p14:creationId xmlns:p14="http://schemas.microsoft.com/office/powerpoint/2010/main" val="4985211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sz="1200" kern="1200" dirty="0" smtClean="0">
                <a:solidFill>
                  <a:schemeClr val="tx1"/>
                </a:solidFill>
                <a:effectLst/>
                <a:latin typeface="+mn-lt"/>
                <a:ea typeface="+mn-ea"/>
                <a:cs typeface="+mn-cs"/>
              </a:rPr>
              <a:t>Level 2</a:t>
            </a:r>
          </a:p>
          <a:p>
            <a:pPr lvl="1"/>
            <a:r>
              <a:rPr lang="en-US" sz="1200" kern="1200" dirty="0" smtClean="0">
                <a:solidFill>
                  <a:schemeClr val="tx1"/>
                </a:solidFill>
                <a:effectLst/>
                <a:latin typeface="+mn-lt"/>
                <a:ea typeface="+mn-ea"/>
                <a:cs typeface="+mn-cs"/>
              </a:rPr>
              <a:t>Reason: requires interpretation and simple conclusion</a:t>
            </a:r>
          </a:p>
          <a:p>
            <a:endParaRPr lang="en-US" dirty="0"/>
          </a:p>
        </p:txBody>
      </p:sp>
      <p:sp>
        <p:nvSpPr>
          <p:cNvPr id="4" name="Slide Number Placeholder 3"/>
          <p:cNvSpPr>
            <a:spLocks noGrp="1"/>
          </p:cNvSpPr>
          <p:nvPr>
            <p:ph type="sldNum" sz="quarter" idx="10"/>
          </p:nvPr>
        </p:nvSpPr>
        <p:spPr/>
        <p:txBody>
          <a:bodyPr/>
          <a:lstStyle/>
          <a:p>
            <a:fld id="{9D485CB0-68ED-4C8F-8167-26B53A24E9B5}" type="slidenum">
              <a:rPr lang="en-US" smtClean="0"/>
              <a:t>12</a:t>
            </a:fld>
            <a:endParaRPr lang="en-US"/>
          </a:p>
        </p:txBody>
      </p:sp>
    </p:spTree>
    <p:extLst>
      <p:ext uri="{BB962C8B-B14F-4D97-AF65-F5344CB8AC3E}">
        <p14:creationId xmlns:p14="http://schemas.microsoft.com/office/powerpoint/2010/main" val="18022744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sz="1200" kern="1200" dirty="0" smtClean="0">
                <a:solidFill>
                  <a:schemeClr val="tx1"/>
                </a:solidFill>
                <a:effectLst/>
                <a:latin typeface="+mn-lt"/>
                <a:ea typeface="+mn-ea"/>
                <a:cs typeface="+mn-cs"/>
              </a:rPr>
              <a:t>Level 1</a:t>
            </a:r>
          </a:p>
          <a:p>
            <a:pPr lvl="1"/>
            <a:r>
              <a:rPr lang="en-US" sz="1200" kern="1200" dirty="0" smtClean="0">
                <a:solidFill>
                  <a:schemeClr val="tx1"/>
                </a:solidFill>
                <a:effectLst/>
                <a:latin typeface="+mn-lt"/>
                <a:ea typeface="+mn-ea"/>
                <a:cs typeface="+mn-cs"/>
              </a:rPr>
              <a:t>Reason: recall of a term/concept</a:t>
            </a:r>
          </a:p>
          <a:p>
            <a:pPr lvl="1"/>
            <a:endParaRPr lang="en-US" dirty="0"/>
          </a:p>
        </p:txBody>
      </p:sp>
      <p:sp>
        <p:nvSpPr>
          <p:cNvPr id="4" name="Slide Number Placeholder 3"/>
          <p:cNvSpPr>
            <a:spLocks noGrp="1"/>
          </p:cNvSpPr>
          <p:nvPr>
            <p:ph type="sldNum" sz="quarter" idx="10"/>
          </p:nvPr>
        </p:nvSpPr>
        <p:spPr/>
        <p:txBody>
          <a:bodyPr/>
          <a:lstStyle/>
          <a:p>
            <a:fld id="{9D485CB0-68ED-4C8F-8167-26B53A24E9B5}" type="slidenum">
              <a:rPr lang="en-US" smtClean="0"/>
              <a:t>13</a:t>
            </a:fld>
            <a:endParaRPr lang="en-US"/>
          </a:p>
        </p:txBody>
      </p:sp>
    </p:spTree>
    <p:extLst>
      <p:ext uri="{BB962C8B-B14F-4D97-AF65-F5344CB8AC3E}">
        <p14:creationId xmlns:p14="http://schemas.microsoft.com/office/powerpoint/2010/main" val="40396590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sz="1200" kern="1200" dirty="0" smtClean="0">
                <a:solidFill>
                  <a:schemeClr val="tx1"/>
                </a:solidFill>
                <a:effectLst/>
                <a:latin typeface="+mn-lt"/>
                <a:ea typeface="+mn-ea"/>
                <a:cs typeface="+mn-cs"/>
              </a:rPr>
              <a:t>Level 3</a:t>
            </a:r>
          </a:p>
          <a:p>
            <a:pPr lvl="1"/>
            <a:r>
              <a:rPr lang="en-US" sz="1200" kern="1200" dirty="0" smtClean="0">
                <a:solidFill>
                  <a:schemeClr val="tx1"/>
                </a:solidFill>
                <a:effectLst/>
                <a:latin typeface="+mn-lt"/>
                <a:ea typeface="+mn-ea"/>
                <a:cs typeface="+mn-cs"/>
              </a:rPr>
              <a:t>Reason: comparing, analyzing, explaining and evaluating</a:t>
            </a:r>
          </a:p>
          <a:p>
            <a:pPr lvl="1"/>
            <a:endParaRPr lang="en-US" dirty="0"/>
          </a:p>
        </p:txBody>
      </p:sp>
      <p:sp>
        <p:nvSpPr>
          <p:cNvPr id="4" name="Slide Number Placeholder 3"/>
          <p:cNvSpPr>
            <a:spLocks noGrp="1"/>
          </p:cNvSpPr>
          <p:nvPr>
            <p:ph type="sldNum" sz="quarter" idx="10"/>
          </p:nvPr>
        </p:nvSpPr>
        <p:spPr/>
        <p:txBody>
          <a:bodyPr/>
          <a:lstStyle/>
          <a:p>
            <a:fld id="{9D485CB0-68ED-4C8F-8167-26B53A24E9B5}" type="slidenum">
              <a:rPr lang="en-US" smtClean="0"/>
              <a:t>14</a:t>
            </a:fld>
            <a:endParaRPr lang="en-US"/>
          </a:p>
        </p:txBody>
      </p:sp>
    </p:spTree>
    <p:extLst>
      <p:ext uri="{BB962C8B-B14F-4D97-AF65-F5344CB8AC3E}">
        <p14:creationId xmlns:p14="http://schemas.microsoft.com/office/powerpoint/2010/main" val="42330453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sz="1200" kern="1200" dirty="0" smtClean="0">
                <a:solidFill>
                  <a:schemeClr val="tx1"/>
                </a:solidFill>
                <a:effectLst/>
                <a:latin typeface="+mn-lt"/>
                <a:ea typeface="+mn-ea"/>
                <a:cs typeface="+mn-cs"/>
              </a:rPr>
              <a:t>Level 1</a:t>
            </a:r>
          </a:p>
          <a:p>
            <a:r>
              <a:rPr lang="en-US" sz="1200" kern="1200" dirty="0" smtClean="0">
                <a:solidFill>
                  <a:schemeClr val="tx1"/>
                </a:solidFill>
                <a:effectLst/>
                <a:latin typeface="+mn-lt"/>
                <a:ea typeface="+mn-ea"/>
                <a:cs typeface="+mn-cs"/>
              </a:rPr>
              <a:t>Reason: recall of name of literary device</a:t>
            </a:r>
            <a:endParaRPr lang="en-US" dirty="0"/>
          </a:p>
        </p:txBody>
      </p:sp>
      <p:sp>
        <p:nvSpPr>
          <p:cNvPr id="4" name="Slide Number Placeholder 3"/>
          <p:cNvSpPr>
            <a:spLocks noGrp="1"/>
          </p:cNvSpPr>
          <p:nvPr>
            <p:ph type="sldNum" sz="quarter" idx="10"/>
          </p:nvPr>
        </p:nvSpPr>
        <p:spPr/>
        <p:txBody>
          <a:bodyPr/>
          <a:lstStyle/>
          <a:p>
            <a:fld id="{9D485CB0-68ED-4C8F-8167-26B53A24E9B5}" type="slidenum">
              <a:rPr lang="en-US" smtClean="0"/>
              <a:t>15</a:t>
            </a:fld>
            <a:endParaRPr lang="en-US"/>
          </a:p>
        </p:txBody>
      </p:sp>
    </p:spTree>
    <p:extLst>
      <p:ext uri="{BB962C8B-B14F-4D97-AF65-F5344CB8AC3E}">
        <p14:creationId xmlns:p14="http://schemas.microsoft.com/office/powerpoint/2010/main" val="28086422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sz="1200" kern="1200" dirty="0" smtClean="0">
                <a:solidFill>
                  <a:schemeClr val="tx1"/>
                </a:solidFill>
                <a:effectLst/>
                <a:latin typeface="+mn-lt"/>
                <a:ea typeface="+mn-ea"/>
                <a:cs typeface="+mn-cs"/>
              </a:rPr>
              <a:t>Level 2</a:t>
            </a:r>
          </a:p>
          <a:p>
            <a:r>
              <a:rPr lang="en-US" sz="1200" kern="1200" dirty="0" smtClean="0">
                <a:solidFill>
                  <a:schemeClr val="tx1"/>
                </a:solidFill>
                <a:effectLst/>
                <a:latin typeface="+mn-lt"/>
                <a:ea typeface="+mn-ea"/>
                <a:cs typeface="+mn-cs"/>
              </a:rPr>
              <a:t>Reason: Simple reasoning between similar choices</a:t>
            </a:r>
            <a:endParaRPr lang="en-US" dirty="0"/>
          </a:p>
        </p:txBody>
      </p:sp>
      <p:sp>
        <p:nvSpPr>
          <p:cNvPr id="4" name="Slide Number Placeholder 3"/>
          <p:cNvSpPr>
            <a:spLocks noGrp="1"/>
          </p:cNvSpPr>
          <p:nvPr>
            <p:ph type="sldNum" sz="quarter" idx="10"/>
          </p:nvPr>
        </p:nvSpPr>
        <p:spPr/>
        <p:txBody>
          <a:bodyPr/>
          <a:lstStyle/>
          <a:p>
            <a:fld id="{9D485CB0-68ED-4C8F-8167-26B53A24E9B5}" type="slidenum">
              <a:rPr lang="en-US" smtClean="0"/>
              <a:t>16</a:t>
            </a:fld>
            <a:endParaRPr lang="en-US"/>
          </a:p>
        </p:txBody>
      </p:sp>
    </p:spTree>
    <p:extLst>
      <p:ext uri="{BB962C8B-B14F-4D97-AF65-F5344CB8AC3E}">
        <p14:creationId xmlns:p14="http://schemas.microsoft.com/office/powerpoint/2010/main" val="31229164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effectLst/>
                <a:latin typeface="+mn-lt"/>
                <a:ea typeface="+mn-ea"/>
                <a:cs typeface="+mn-cs"/>
              </a:rPr>
              <a:t>Level 1</a:t>
            </a:r>
          </a:p>
          <a:p>
            <a:r>
              <a:rPr lang="en-US" sz="1200" kern="1200" dirty="0" smtClean="0">
                <a:solidFill>
                  <a:schemeClr val="tx1"/>
                </a:solidFill>
                <a:effectLst/>
                <a:latin typeface="+mn-lt"/>
                <a:ea typeface="+mn-ea"/>
                <a:cs typeface="+mn-cs"/>
              </a:rPr>
              <a:t>Reason: basic recall of a technique</a:t>
            </a:r>
            <a:endParaRPr lang="en-US" dirty="0"/>
          </a:p>
        </p:txBody>
      </p:sp>
      <p:sp>
        <p:nvSpPr>
          <p:cNvPr id="4" name="Slide Number Placeholder 3"/>
          <p:cNvSpPr>
            <a:spLocks noGrp="1"/>
          </p:cNvSpPr>
          <p:nvPr>
            <p:ph type="sldNum" sz="quarter" idx="10"/>
          </p:nvPr>
        </p:nvSpPr>
        <p:spPr/>
        <p:txBody>
          <a:bodyPr/>
          <a:lstStyle/>
          <a:p>
            <a:fld id="{9D485CB0-68ED-4C8F-8167-26B53A24E9B5}" type="slidenum">
              <a:rPr lang="en-US" smtClean="0"/>
              <a:t>17</a:t>
            </a:fld>
            <a:endParaRPr lang="en-US"/>
          </a:p>
        </p:txBody>
      </p:sp>
    </p:spTree>
    <p:extLst>
      <p:ext uri="{BB962C8B-B14F-4D97-AF65-F5344CB8AC3E}">
        <p14:creationId xmlns:p14="http://schemas.microsoft.com/office/powerpoint/2010/main" val="33944165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lgn="l"/>
            <a:r>
              <a:rPr lang="en-US" sz="1200" kern="1200" dirty="0" smtClean="0">
                <a:solidFill>
                  <a:schemeClr val="tx1"/>
                </a:solidFill>
                <a:effectLst/>
                <a:latin typeface="+mn-lt"/>
                <a:ea typeface="+mn-ea"/>
                <a:cs typeface="+mn-cs"/>
              </a:rPr>
              <a:t>Level 3</a:t>
            </a:r>
          </a:p>
          <a:p>
            <a:pPr lvl="0" algn="l"/>
            <a:r>
              <a:rPr lang="en-US" sz="1200" kern="1200" dirty="0" smtClean="0">
                <a:solidFill>
                  <a:schemeClr val="tx1"/>
                </a:solidFill>
                <a:effectLst/>
                <a:latin typeface="+mn-lt"/>
                <a:ea typeface="+mn-ea"/>
                <a:cs typeface="+mn-cs"/>
              </a:rPr>
              <a:t>Strategic thinking involved and all answers are included in the multiple choice options</a:t>
            </a:r>
          </a:p>
          <a:p>
            <a:pPr lvl="0" algn="l"/>
            <a:endParaRPr lang="en-US" dirty="0"/>
          </a:p>
        </p:txBody>
      </p:sp>
      <p:sp>
        <p:nvSpPr>
          <p:cNvPr id="4" name="Slide Number Placeholder 3"/>
          <p:cNvSpPr>
            <a:spLocks noGrp="1"/>
          </p:cNvSpPr>
          <p:nvPr>
            <p:ph type="sldNum" sz="quarter" idx="10"/>
          </p:nvPr>
        </p:nvSpPr>
        <p:spPr/>
        <p:txBody>
          <a:bodyPr/>
          <a:lstStyle/>
          <a:p>
            <a:fld id="{9D485CB0-68ED-4C8F-8167-26B53A24E9B5}" type="slidenum">
              <a:rPr lang="en-US" smtClean="0"/>
              <a:t>18</a:t>
            </a:fld>
            <a:endParaRPr lang="en-US"/>
          </a:p>
        </p:txBody>
      </p:sp>
    </p:spTree>
    <p:extLst>
      <p:ext uri="{BB962C8B-B14F-4D97-AF65-F5344CB8AC3E}">
        <p14:creationId xmlns:p14="http://schemas.microsoft.com/office/powerpoint/2010/main" val="382321777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sz="1200" kern="1200" dirty="0" smtClean="0">
                <a:solidFill>
                  <a:schemeClr val="tx1"/>
                </a:solidFill>
                <a:effectLst/>
                <a:latin typeface="+mn-lt"/>
                <a:ea typeface="+mn-ea"/>
                <a:cs typeface="+mn-cs"/>
              </a:rPr>
              <a:t>Level 2</a:t>
            </a:r>
          </a:p>
          <a:p>
            <a:pPr lvl="1"/>
            <a:r>
              <a:rPr lang="en-US" sz="1200" kern="1200" dirty="0" smtClean="0">
                <a:solidFill>
                  <a:schemeClr val="tx1"/>
                </a:solidFill>
                <a:effectLst/>
                <a:latin typeface="+mn-lt"/>
                <a:ea typeface="+mn-ea"/>
                <a:cs typeface="+mn-cs"/>
              </a:rPr>
              <a:t>Reason: demonstrating a basic skill (identifying rhythm &amp; reproducing it)</a:t>
            </a:r>
          </a:p>
          <a:p>
            <a:pPr lvl="0"/>
            <a:endParaRPr lang="en-US" dirty="0"/>
          </a:p>
        </p:txBody>
      </p:sp>
      <p:sp>
        <p:nvSpPr>
          <p:cNvPr id="4" name="Slide Number Placeholder 3"/>
          <p:cNvSpPr>
            <a:spLocks noGrp="1"/>
          </p:cNvSpPr>
          <p:nvPr>
            <p:ph type="sldNum" sz="quarter" idx="10"/>
          </p:nvPr>
        </p:nvSpPr>
        <p:spPr/>
        <p:txBody>
          <a:bodyPr/>
          <a:lstStyle/>
          <a:p>
            <a:fld id="{9D485CB0-68ED-4C8F-8167-26B53A24E9B5}" type="slidenum">
              <a:rPr lang="en-US" smtClean="0"/>
              <a:t>19</a:t>
            </a:fld>
            <a:endParaRPr lang="en-US"/>
          </a:p>
        </p:txBody>
      </p:sp>
    </p:spTree>
    <p:extLst>
      <p:ext uri="{BB962C8B-B14F-4D97-AF65-F5344CB8AC3E}">
        <p14:creationId xmlns:p14="http://schemas.microsoft.com/office/powerpoint/2010/main" val="386401671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sz="1200" kern="1200" dirty="0" smtClean="0">
                <a:solidFill>
                  <a:schemeClr val="tx1"/>
                </a:solidFill>
                <a:effectLst/>
                <a:latin typeface="+mn-lt"/>
                <a:ea typeface="+mn-ea"/>
                <a:cs typeface="+mn-cs"/>
              </a:rPr>
              <a:t>Level 3</a:t>
            </a:r>
          </a:p>
          <a:p>
            <a:pPr lvl="1"/>
            <a:r>
              <a:rPr lang="en-US" sz="1200" kern="1200" dirty="0" smtClean="0">
                <a:solidFill>
                  <a:schemeClr val="tx1"/>
                </a:solidFill>
                <a:effectLst/>
                <a:latin typeface="+mn-lt"/>
                <a:ea typeface="+mn-ea"/>
                <a:cs typeface="+mn-cs"/>
              </a:rPr>
              <a:t>Reason: citing evidence and developing a logical argument for concepts; explaining phenomena in terms of concepts</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9D485CB0-68ED-4C8F-8167-26B53A24E9B5}" type="slidenum">
              <a:rPr lang="en-US" smtClean="0"/>
              <a:t>20</a:t>
            </a:fld>
            <a:endParaRPr lang="en-US"/>
          </a:p>
        </p:txBody>
      </p:sp>
    </p:spTree>
    <p:extLst>
      <p:ext uri="{BB962C8B-B14F-4D97-AF65-F5344CB8AC3E}">
        <p14:creationId xmlns:p14="http://schemas.microsoft.com/office/powerpoint/2010/main" val="58098064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sz="1200" kern="1200" dirty="0" smtClean="0">
                <a:solidFill>
                  <a:schemeClr val="tx1"/>
                </a:solidFill>
                <a:effectLst/>
                <a:latin typeface="+mn-lt"/>
                <a:ea typeface="+mn-ea"/>
                <a:cs typeface="+mn-cs"/>
              </a:rPr>
              <a:t>Level 3</a:t>
            </a:r>
          </a:p>
          <a:p>
            <a:r>
              <a:rPr lang="en-US" sz="1200" kern="1200" dirty="0" smtClean="0">
                <a:solidFill>
                  <a:schemeClr val="tx1"/>
                </a:solidFill>
                <a:effectLst/>
                <a:latin typeface="+mn-lt"/>
                <a:ea typeface="+mn-ea"/>
                <a:cs typeface="+mn-cs"/>
              </a:rPr>
              <a:t>Reason: connecting ideas across the entire passage; inference across an entire passage</a:t>
            </a:r>
            <a:endParaRPr lang="en-US" dirty="0"/>
          </a:p>
        </p:txBody>
      </p:sp>
      <p:sp>
        <p:nvSpPr>
          <p:cNvPr id="4" name="Slide Number Placeholder 3"/>
          <p:cNvSpPr>
            <a:spLocks noGrp="1"/>
          </p:cNvSpPr>
          <p:nvPr>
            <p:ph type="sldNum" sz="quarter" idx="10"/>
          </p:nvPr>
        </p:nvSpPr>
        <p:spPr/>
        <p:txBody>
          <a:bodyPr/>
          <a:lstStyle/>
          <a:p>
            <a:fld id="{9D485CB0-68ED-4C8F-8167-26B53A24E9B5}" type="slidenum">
              <a:rPr lang="en-US" smtClean="0"/>
              <a:t>21</a:t>
            </a:fld>
            <a:endParaRPr lang="en-US"/>
          </a:p>
        </p:txBody>
      </p:sp>
    </p:spTree>
    <p:extLst>
      <p:ext uri="{BB962C8B-B14F-4D97-AF65-F5344CB8AC3E}">
        <p14:creationId xmlns:p14="http://schemas.microsoft.com/office/powerpoint/2010/main" val="26414234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C6F92AE-E0DA-4E7B-BB34-E49B6551618B}" type="slidenum">
              <a:rPr lang="en-US" smtClean="0"/>
              <a:pPr/>
              <a:t>4</a:t>
            </a:fld>
            <a:endParaRPr lang="en-US"/>
          </a:p>
        </p:txBody>
      </p:sp>
    </p:spTree>
    <p:extLst>
      <p:ext uri="{BB962C8B-B14F-4D97-AF65-F5344CB8AC3E}">
        <p14:creationId xmlns:p14="http://schemas.microsoft.com/office/powerpoint/2010/main" val="221995157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SIMPLE content and ROUTINE task.</a:t>
            </a:r>
          </a:p>
          <a:p>
            <a:endParaRPr lang="en-US" dirty="0" smtClean="0"/>
          </a:p>
          <a:p>
            <a:r>
              <a:rPr lang="en-US" dirty="0" smtClean="0"/>
              <a:t>Let’s increase the complexity of the content</a:t>
            </a:r>
          </a:p>
          <a:p>
            <a:r>
              <a:rPr lang="en-US" dirty="0" smtClean="0"/>
              <a:t>What</a:t>
            </a:r>
            <a:r>
              <a:rPr lang="en-US" baseline="0" dirty="0" smtClean="0"/>
              <a:t> is the content? Division/equal partitions</a:t>
            </a:r>
          </a:p>
          <a:p>
            <a:r>
              <a:rPr lang="en-US" baseline="0" dirty="0" smtClean="0"/>
              <a:t>Increase it by: including other operations, adding another condition; </a:t>
            </a:r>
          </a:p>
          <a:p>
            <a:endParaRPr lang="en-US" baseline="0" dirty="0" smtClean="0"/>
          </a:p>
          <a:p>
            <a:r>
              <a:rPr lang="en-US" baseline="0" dirty="0" smtClean="0"/>
              <a:t>What is the task?  Find how many for each – just give an answer</a:t>
            </a:r>
          </a:p>
          <a:p>
            <a:r>
              <a:rPr lang="en-US" baseline="0" dirty="0" smtClean="0"/>
              <a:t>Increase the cognitive demand of the task – Find two different strategies for solving this problem; represent solution with </a:t>
            </a:r>
            <a:r>
              <a:rPr lang="en-US" baseline="0" dirty="0" err="1" smtClean="0"/>
              <a:t>manipulatives</a:t>
            </a:r>
            <a:r>
              <a:rPr lang="en-US" baseline="0" dirty="0" smtClean="0"/>
              <a:t>, diagrams, story context</a:t>
            </a:r>
            <a:endParaRPr lang="en-US" dirty="0" smtClean="0"/>
          </a:p>
        </p:txBody>
      </p:sp>
      <p:sp>
        <p:nvSpPr>
          <p:cNvPr id="4" name="Slide Number Placeholder 3"/>
          <p:cNvSpPr>
            <a:spLocks noGrp="1"/>
          </p:cNvSpPr>
          <p:nvPr>
            <p:ph type="sldNum" sz="quarter" idx="10"/>
          </p:nvPr>
        </p:nvSpPr>
        <p:spPr/>
        <p:txBody>
          <a:bodyPr/>
          <a:lstStyle/>
          <a:p>
            <a:fld id="{5F865880-26BD-4F49-B6FE-124A4D40834C}" type="slidenum">
              <a:rPr lang="en-US" smtClean="0"/>
              <a:pPr/>
              <a:t>23</a:t>
            </a:fld>
            <a:endParaRPr lang="en-US"/>
          </a:p>
        </p:txBody>
      </p:sp>
    </p:spTree>
    <p:extLst>
      <p:ext uri="{BB962C8B-B14F-4D97-AF65-F5344CB8AC3E}">
        <p14:creationId xmlns:p14="http://schemas.microsoft.com/office/powerpoint/2010/main" val="305006150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SIMPLE content and ROUTINE task.</a:t>
            </a:r>
          </a:p>
          <a:p>
            <a:endParaRPr lang="en-US" dirty="0" smtClean="0"/>
          </a:p>
          <a:p>
            <a:r>
              <a:rPr lang="en-US" dirty="0" smtClean="0"/>
              <a:t>Let’s increase the complexity of the content</a:t>
            </a:r>
          </a:p>
          <a:p>
            <a:r>
              <a:rPr lang="en-US" dirty="0" smtClean="0"/>
              <a:t>What</a:t>
            </a:r>
            <a:r>
              <a:rPr lang="en-US" baseline="0" dirty="0" smtClean="0"/>
              <a:t> is the content? – two digit addition</a:t>
            </a:r>
          </a:p>
          <a:p>
            <a:r>
              <a:rPr lang="en-US" baseline="0" dirty="0" smtClean="0"/>
              <a:t>Increase it by: </a:t>
            </a:r>
            <a:r>
              <a:rPr lang="en-US" baseline="0" dirty="0" smtClean="0">
                <a:solidFill>
                  <a:srgbClr val="FF0000"/>
                </a:solidFill>
              </a:rPr>
              <a:t>including subtraction and addition</a:t>
            </a:r>
            <a:r>
              <a:rPr lang="en-US" baseline="0" dirty="0" smtClean="0"/>
              <a:t>, adding another condition; </a:t>
            </a:r>
          </a:p>
          <a:p>
            <a:endParaRPr lang="en-US" baseline="0" dirty="0" smtClean="0"/>
          </a:p>
          <a:p>
            <a:r>
              <a:rPr lang="en-US" baseline="0" dirty="0" smtClean="0"/>
              <a:t>What is the task?  Find how many in all – just give an answer</a:t>
            </a:r>
          </a:p>
          <a:p>
            <a:r>
              <a:rPr lang="en-US" baseline="0" dirty="0" smtClean="0"/>
              <a:t>Increase the cognitive demand of the task – Find two different strategies for solving this problem.</a:t>
            </a:r>
            <a:endParaRPr lang="en-US" dirty="0" smtClean="0"/>
          </a:p>
        </p:txBody>
      </p:sp>
      <p:sp>
        <p:nvSpPr>
          <p:cNvPr id="4" name="Slide Number Placeholder 3"/>
          <p:cNvSpPr>
            <a:spLocks noGrp="1"/>
          </p:cNvSpPr>
          <p:nvPr>
            <p:ph type="sldNum" sz="quarter" idx="10"/>
          </p:nvPr>
        </p:nvSpPr>
        <p:spPr/>
        <p:txBody>
          <a:bodyPr/>
          <a:lstStyle/>
          <a:p>
            <a:fld id="{5F865880-26BD-4F49-B6FE-124A4D40834C}" type="slidenum">
              <a:rPr lang="en-US" smtClean="0"/>
              <a:pPr/>
              <a:t>24</a:t>
            </a:fld>
            <a:endParaRPr lang="en-US"/>
          </a:p>
        </p:txBody>
      </p:sp>
    </p:spTree>
    <p:extLst>
      <p:ext uri="{BB962C8B-B14F-4D97-AF65-F5344CB8AC3E}">
        <p14:creationId xmlns:p14="http://schemas.microsoft.com/office/powerpoint/2010/main" val="39336293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fld id="{5F865880-26BD-4F49-B6FE-124A4D40834C}" type="slidenum">
              <a:rPr lang="en-US" smtClean="0"/>
              <a:pPr/>
              <a:t>25</a:t>
            </a:fld>
            <a:endParaRPr lang="en-US"/>
          </a:p>
        </p:txBody>
      </p:sp>
    </p:spTree>
    <p:extLst>
      <p:ext uri="{BB962C8B-B14F-4D97-AF65-F5344CB8AC3E}">
        <p14:creationId xmlns:p14="http://schemas.microsoft.com/office/powerpoint/2010/main" val="428137289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SIMPLE content and ROUTINE task.</a:t>
            </a:r>
          </a:p>
          <a:p>
            <a:endParaRPr lang="en-US" dirty="0" smtClean="0"/>
          </a:p>
          <a:p>
            <a:r>
              <a:rPr lang="en-US" dirty="0" smtClean="0"/>
              <a:t>Let’s increase the complexity of the content</a:t>
            </a:r>
          </a:p>
          <a:p>
            <a:r>
              <a:rPr lang="en-US" dirty="0" smtClean="0"/>
              <a:t>What</a:t>
            </a:r>
            <a:r>
              <a:rPr lang="en-US" baseline="0" dirty="0" smtClean="0"/>
              <a:t> is the content? – two digit addition</a:t>
            </a:r>
          </a:p>
          <a:p>
            <a:r>
              <a:rPr lang="en-US" baseline="0" dirty="0" smtClean="0"/>
              <a:t>Increase it by: </a:t>
            </a:r>
            <a:r>
              <a:rPr lang="en-US" baseline="0" dirty="0" smtClean="0">
                <a:solidFill>
                  <a:srgbClr val="FF0000"/>
                </a:solidFill>
              </a:rPr>
              <a:t>including subtraction and addition</a:t>
            </a:r>
            <a:r>
              <a:rPr lang="en-US" baseline="0" dirty="0" smtClean="0"/>
              <a:t>, adding another condition; </a:t>
            </a:r>
          </a:p>
          <a:p>
            <a:endParaRPr lang="en-US" baseline="0" dirty="0" smtClean="0"/>
          </a:p>
          <a:p>
            <a:r>
              <a:rPr lang="en-US" baseline="0" dirty="0" smtClean="0"/>
              <a:t>What is the task?  Find how many in all – just give an answer</a:t>
            </a:r>
          </a:p>
          <a:p>
            <a:r>
              <a:rPr lang="en-US" baseline="0" dirty="0" smtClean="0"/>
              <a:t>Increase the cognitive demand of the task – Find two different strategies for solving this problem.</a:t>
            </a:r>
            <a:endParaRPr lang="en-US" dirty="0" smtClean="0"/>
          </a:p>
        </p:txBody>
      </p:sp>
      <p:sp>
        <p:nvSpPr>
          <p:cNvPr id="4" name="Slide Number Placeholder 3"/>
          <p:cNvSpPr>
            <a:spLocks noGrp="1"/>
          </p:cNvSpPr>
          <p:nvPr>
            <p:ph type="sldNum" sz="quarter" idx="10"/>
          </p:nvPr>
        </p:nvSpPr>
        <p:spPr/>
        <p:txBody>
          <a:bodyPr/>
          <a:lstStyle/>
          <a:p>
            <a:fld id="{5F865880-26BD-4F49-B6FE-124A4D40834C}" type="slidenum">
              <a:rPr lang="en-US" smtClean="0"/>
              <a:pPr/>
              <a:t>26</a:t>
            </a:fld>
            <a:endParaRPr lang="en-US"/>
          </a:p>
        </p:txBody>
      </p:sp>
    </p:spTree>
    <p:extLst>
      <p:ext uri="{BB962C8B-B14F-4D97-AF65-F5344CB8AC3E}">
        <p14:creationId xmlns:p14="http://schemas.microsoft.com/office/powerpoint/2010/main" val="363154903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 work with a partner to increase the rigor of this task</a:t>
            </a:r>
            <a:endParaRPr lang="en-US" dirty="0" smtClean="0"/>
          </a:p>
        </p:txBody>
      </p:sp>
      <p:sp>
        <p:nvSpPr>
          <p:cNvPr id="4" name="Slide Number Placeholder 3"/>
          <p:cNvSpPr>
            <a:spLocks noGrp="1"/>
          </p:cNvSpPr>
          <p:nvPr>
            <p:ph type="sldNum" sz="quarter" idx="10"/>
          </p:nvPr>
        </p:nvSpPr>
        <p:spPr/>
        <p:txBody>
          <a:bodyPr/>
          <a:lstStyle/>
          <a:p>
            <a:fld id="{5F865880-26BD-4F49-B6FE-124A4D40834C}" type="slidenum">
              <a:rPr lang="en-US" smtClean="0"/>
              <a:pPr/>
              <a:t>27</a:t>
            </a:fld>
            <a:endParaRPr lang="en-US"/>
          </a:p>
        </p:txBody>
      </p:sp>
    </p:spTree>
    <p:extLst>
      <p:ext uri="{BB962C8B-B14F-4D97-AF65-F5344CB8AC3E}">
        <p14:creationId xmlns:p14="http://schemas.microsoft.com/office/powerpoint/2010/main" val="304956709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Each of the four core content areas have information under “Higher </a:t>
            </a:r>
            <a:r>
              <a:rPr lang="en-US" baseline="0" smtClean="0"/>
              <a:t>Order Thinking”.</a:t>
            </a:r>
            <a:endParaRPr lang="en-US" dirty="0" smtClean="0"/>
          </a:p>
        </p:txBody>
      </p:sp>
      <p:sp>
        <p:nvSpPr>
          <p:cNvPr id="4" name="Slide Number Placeholder 3"/>
          <p:cNvSpPr>
            <a:spLocks noGrp="1"/>
          </p:cNvSpPr>
          <p:nvPr>
            <p:ph type="sldNum" sz="quarter" idx="10"/>
          </p:nvPr>
        </p:nvSpPr>
        <p:spPr/>
        <p:txBody>
          <a:bodyPr/>
          <a:lstStyle/>
          <a:p>
            <a:fld id="{5F865880-26BD-4F49-B6FE-124A4D40834C}" type="slidenum">
              <a:rPr lang="en-US" smtClean="0"/>
              <a:pPr/>
              <a:t>28</a:t>
            </a:fld>
            <a:endParaRPr lang="en-US"/>
          </a:p>
        </p:txBody>
      </p:sp>
    </p:spTree>
    <p:extLst>
      <p:ext uri="{BB962C8B-B14F-4D97-AF65-F5344CB8AC3E}">
        <p14:creationId xmlns:p14="http://schemas.microsoft.com/office/powerpoint/2010/main" val="36643883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normAutofit/>
          </a:bodyPr>
          <a:lstStyle/>
          <a:p>
            <a:r>
              <a:rPr lang="en-US" dirty="0" smtClean="0"/>
              <a:t>Handouts</a:t>
            </a:r>
          </a:p>
          <a:p>
            <a:endParaRPr lang="en-US" dirty="0"/>
          </a:p>
        </p:txBody>
      </p:sp>
      <p:sp>
        <p:nvSpPr>
          <p:cNvPr id="4" name="Slide Number Placeholder 3"/>
          <p:cNvSpPr>
            <a:spLocks noGrp="1"/>
          </p:cNvSpPr>
          <p:nvPr>
            <p:ph type="sldNum" sz="quarter" idx="10"/>
          </p:nvPr>
        </p:nvSpPr>
        <p:spPr/>
        <p:txBody>
          <a:bodyPr/>
          <a:lstStyle/>
          <a:p>
            <a:fld id="{EC6F92AE-E0DA-4E7B-BB34-E49B6551618B}" type="slidenum">
              <a:rPr lang="en-US" smtClean="0"/>
              <a:pPr/>
              <a:t>5</a:t>
            </a:fld>
            <a:endParaRPr lang="en-US"/>
          </a:p>
        </p:txBody>
      </p:sp>
    </p:spTree>
    <p:extLst>
      <p:ext uri="{BB962C8B-B14F-4D97-AF65-F5344CB8AC3E}">
        <p14:creationId xmlns:p14="http://schemas.microsoft.com/office/powerpoint/2010/main" val="7532374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C6F92AE-E0DA-4E7B-BB34-E49B6551618B}" type="slidenum">
              <a:rPr lang="en-US" smtClean="0"/>
              <a:pPr/>
              <a:t>6</a:t>
            </a:fld>
            <a:endParaRPr lang="en-US"/>
          </a:p>
        </p:txBody>
      </p:sp>
    </p:spTree>
    <p:extLst>
      <p:ext uri="{BB962C8B-B14F-4D97-AF65-F5344CB8AC3E}">
        <p14:creationId xmlns:p14="http://schemas.microsoft.com/office/powerpoint/2010/main" val="11176307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C6F92AE-E0DA-4E7B-BB34-E49B6551618B}" type="slidenum">
              <a:rPr lang="en-US" smtClean="0"/>
              <a:pPr/>
              <a:t>7</a:t>
            </a:fld>
            <a:endParaRPr lang="en-US"/>
          </a:p>
        </p:txBody>
      </p:sp>
    </p:spTree>
    <p:extLst>
      <p:ext uri="{BB962C8B-B14F-4D97-AF65-F5344CB8AC3E}">
        <p14:creationId xmlns:p14="http://schemas.microsoft.com/office/powerpoint/2010/main" val="2412025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C6F92AE-E0DA-4E7B-BB34-E49B6551618B}" type="slidenum">
              <a:rPr lang="en-US" smtClean="0"/>
              <a:pPr/>
              <a:t>8</a:t>
            </a:fld>
            <a:endParaRPr lang="en-US"/>
          </a:p>
        </p:txBody>
      </p:sp>
    </p:spTree>
    <p:extLst>
      <p:ext uri="{BB962C8B-B14F-4D97-AF65-F5344CB8AC3E}">
        <p14:creationId xmlns:p14="http://schemas.microsoft.com/office/powerpoint/2010/main" val="27019524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C6F92AE-E0DA-4E7B-BB34-E49B6551618B}" type="slidenum">
              <a:rPr lang="en-US" smtClean="0"/>
              <a:pPr/>
              <a:t>9</a:t>
            </a:fld>
            <a:endParaRPr lang="en-US"/>
          </a:p>
        </p:txBody>
      </p:sp>
    </p:spTree>
    <p:extLst>
      <p:ext uri="{BB962C8B-B14F-4D97-AF65-F5344CB8AC3E}">
        <p14:creationId xmlns:p14="http://schemas.microsoft.com/office/powerpoint/2010/main" val="26262299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bwMode="auto">
          <a:noFill/>
          <a:ln>
            <a:miter lim="800000"/>
            <a:headEnd/>
            <a:tailEnd/>
          </a:ln>
        </p:spPr>
        <p:txBody>
          <a:bodyPr/>
          <a:lstStyle/>
          <a:p>
            <a:fld id="{87CF2069-D2DF-2B4B-A468-752EC646B571}" type="slidenum">
              <a:rPr lang="en-US">
                <a:latin typeface="Arial" charset="0"/>
              </a:rPr>
              <a:pPr/>
              <a:t>10</a:t>
            </a:fld>
            <a:endParaRPr lang="en-US">
              <a:latin typeface="Arial" charset="0"/>
            </a:endParaRPr>
          </a:p>
        </p:txBody>
      </p:sp>
      <p:sp>
        <p:nvSpPr>
          <p:cNvPr id="30723" name="Rectangle 2"/>
          <p:cNvSpPr>
            <a:spLocks noGrp="1" noRot="1" noChangeAspect="1" noChangeArrowheads="1" noTextEdit="1"/>
          </p:cNvSpPr>
          <p:nvPr>
            <p:ph type="sldImg"/>
          </p:nvPr>
        </p:nvSpPr>
        <p:spPr bwMode="auto">
          <a:xfrm>
            <a:off x="1371600" y="1143000"/>
            <a:ext cx="4114800" cy="3086100"/>
          </a:xfrm>
          <a:noFill/>
          <a:ln>
            <a:solidFill>
              <a:srgbClr val="000000"/>
            </a:solidFill>
            <a:miter lim="800000"/>
            <a:headEnd/>
            <a:tailEnd/>
          </a:ln>
        </p:spPr>
      </p:sp>
      <p:sp>
        <p:nvSpPr>
          <p:cNvPr id="3072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r>
              <a:rPr lang="en-US">
                <a:latin typeface="Arial" charset="0"/>
              </a:rPr>
              <a:t>This example is meant to provide a simple, academic example of the difference between the Webb levels. It is meant to mirror the basic labels provided for each level on the first Webb slide.</a:t>
            </a:r>
          </a:p>
          <a:p>
            <a:pPr>
              <a:spcBef>
                <a:spcPct val="0"/>
              </a:spcBef>
            </a:pPr>
            <a:endParaRPr lang="en-US">
              <a:latin typeface="Arial" charset="0"/>
            </a:endParaRPr>
          </a:p>
          <a:p>
            <a:pPr>
              <a:spcBef>
                <a:spcPct val="0"/>
              </a:spcBef>
            </a:pPr>
            <a:r>
              <a:rPr lang="en-US">
                <a:latin typeface="Arial" charset="0"/>
              </a:rPr>
              <a:t>Level 1 – Recognizing and identifying a fork is at the factual recall level of understanding and application of the “concept” of a utensil.</a:t>
            </a:r>
          </a:p>
          <a:p>
            <a:pPr>
              <a:spcBef>
                <a:spcPct val="0"/>
              </a:spcBef>
            </a:pPr>
            <a:endParaRPr lang="en-US">
              <a:latin typeface="Arial" charset="0"/>
            </a:endParaRPr>
          </a:p>
          <a:p>
            <a:pPr>
              <a:spcBef>
                <a:spcPct val="0"/>
              </a:spcBef>
            </a:pPr>
            <a:r>
              <a:rPr lang="en-US">
                <a:latin typeface="Arial" charset="0"/>
              </a:rPr>
              <a:t>Level 2  - Requires a relatively simple level of understanding of how a fork functions and the skill of translating that understanding into an explanation.</a:t>
            </a:r>
          </a:p>
          <a:p>
            <a:pPr>
              <a:spcBef>
                <a:spcPct val="0"/>
              </a:spcBef>
            </a:pPr>
            <a:endParaRPr lang="en-US">
              <a:latin typeface="Arial" charset="0"/>
            </a:endParaRPr>
          </a:p>
          <a:p>
            <a:pPr>
              <a:spcBef>
                <a:spcPct val="0"/>
              </a:spcBef>
            </a:pPr>
            <a:r>
              <a:rPr lang="en-US">
                <a:latin typeface="Arial" charset="0"/>
              </a:rPr>
              <a:t>Level 3 - Requires some analysis and connecting to the understanding of forks and food to generate a conclusion and explanation for a real situation.</a:t>
            </a:r>
          </a:p>
          <a:p>
            <a:pPr>
              <a:spcBef>
                <a:spcPct val="0"/>
              </a:spcBef>
            </a:pPr>
            <a:endParaRPr lang="en-US">
              <a:latin typeface="Arial" charset="0"/>
            </a:endParaRPr>
          </a:p>
          <a:p>
            <a:pPr>
              <a:spcBef>
                <a:spcPct val="0"/>
              </a:spcBef>
            </a:pPr>
            <a:r>
              <a:rPr lang="en-US">
                <a:latin typeface="Arial" charset="0"/>
              </a:rPr>
              <a:t>Level 4 – Requires a deeper and more involved application of the understanding of forks as part of a complex investigation.</a:t>
            </a:r>
          </a:p>
          <a:p>
            <a:pPr>
              <a:spcBef>
                <a:spcPct val="0"/>
              </a:spcBef>
            </a:pPr>
            <a:endParaRPr lang="en-US">
              <a:latin typeface="Arial" charset="0"/>
            </a:endParaRPr>
          </a:p>
        </p:txBody>
      </p:sp>
    </p:spTree>
    <p:extLst>
      <p:ext uri="{BB962C8B-B14F-4D97-AF65-F5344CB8AC3E}">
        <p14:creationId xmlns:p14="http://schemas.microsoft.com/office/powerpoint/2010/main" val="13238146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p>
            <a:fld id="{2915AD2D-6C27-4A91-8307-F6FEE22C40C4}" type="slidenum">
              <a:rPr lang="en-US" smtClean="0">
                <a:latin typeface="Arial" pitchFamily="34" charset="0"/>
              </a:rPr>
              <a:pPr/>
              <a:t>11</a:t>
            </a:fld>
            <a:endParaRPr lang="en-US" smtClean="0">
              <a:latin typeface="Arial" pitchFamily="34" charset="0"/>
            </a:endParaRPr>
          </a:p>
        </p:txBody>
      </p:sp>
      <p:sp>
        <p:nvSpPr>
          <p:cNvPr id="86019" name="Rectangle 2"/>
          <p:cNvSpPr>
            <a:spLocks noGrp="1" noRot="1" noChangeAspect="1" noChangeArrowheads="1" noTextEdit="1"/>
          </p:cNvSpPr>
          <p:nvPr>
            <p:ph type="sldImg"/>
          </p:nvPr>
        </p:nvSpPr>
        <p:spPr>
          <a:xfrm>
            <a:off x="1371600" y="1143000"/>
            <a:ext cx="4114800" cy="3086100"/>
          </a:xfrm>
          <a:ln/>
        </p:spPr>
      </p:sp>
      <p:sp>
        <p:nvSpPr>
          <p:cNvPr id="86020" name="Rectangle 3"/>
          <p:cNvSpPr>
            <a:spLocks noGrp="1" noChangeArrowheads="1"/>
          </p:cNvSpPr>
          <p:nvPr>
            <p:ph type="body" idx="1"/>
          </p:nvPr>
        </p:nvSpPr>
        <p:spPr>
          <a:noFill/>
          <a:ln/>
        </p:spPr>
        <p:txBody>
          <a:bodyPr/>
          <a:lstStyle/>
          <a:p>
            <a:r>
              <a:rPr lang="en-US" smtClean="0">
                <a:latin typeface="Arial" pitchFamily="34" charset="0"/>
              </a:rPr>
              <a:t>This example is meant to provide a simple, academic example of the difference between the Webb levels. It is meant to mirror the basic labels provided for each level on the first Webb slide.</a:t>
            </a:r>
          </a:p>
          <a:p>
            <a:endParaRPr lang="en-US" smtClean="0">
              <a:latin typeface="Arial" pitchFamily="34" charset="0"/>
            </a:endParaRPr>
          </a:p>
          <a:p>
            <a:r>
              <a:rPr lang="en-US" smtClean="0">
                <a:latin typeface="Arial" pitchFamily="34" charset="0"/>
              </a:rPr>
              <a:t>Level 1 – Recognizing and identifying a type of tree (coniferous, deciduous, etc.) is at the factual recall level of understanding and application of the “concept” of a tree.</a:t>
            </a:r>
          </a:p>
          <a:p>
            <a:endParaRPr lang="en-US" smtClean="0">
              <a:latin typeface="Arial" pitchFamily="34" charset="0"/>
            </a:endParaRPr>
          </a:p>
          <a:p>
            <a:r>
              <a:rPr lang="en-US" smtClean="0">
                <a:latin typeface="Arial" pitchFamily="34" charset="0"/>
              </a:rPr>
              <a:t>Level 2  - Requires a relatively simple level of understanding of how a tree functions and the skill of translating that understanding into an explanation.</a:t>
            </a:r>
          </a:p>
          <a:p>
            <a:endParaRPr lang="en-US" smtClean="0">
              <a:latin typeface="Arial" pitchFamily="34" charset="0"/>
            </a:endParaRPr>
          </a:p>
          <a:p>
            <a:r>
              <a:rPr lang="en-US" smtClean="0">
                <a:latin typeface="Arial" pitchFamily="34" charset="0"/>
              </a:rPr>
              <a:t>Level 3 - Requires some analysis and connecting to the understanding of trees to generate a conclusion and explanation for a real situation.</a:t>
            </a:r>
          </a:p>
          <a:p>
            <a:endParaRPr lang="en-US" smtClean="0">
              <a:latin typeface="Arial" pitchFamily="34" charset="0"/>
            </a:endParaRPr>
          </a:p>
          <a:p>
            <a:r>
              <a:rPr lang="en-US" smtClean="0">
                <a:latin typeface="Arial" pitchFamily="34" charset="0"/>
              </a:rPr>
              <a:t>Level 4 – Requires a deeper and more involved application of the understanding of trees as part of a complex investigation.</a:t>
            </a:r>
          </a:p>
          <a:p>
            <a:endParaRPr lang="en-US" smtClean="0">
              <a:latin typeface="Arial" pitchFamily="34" charset="0"/>
            </a:endParaRPr>
          </a:p>
        </p:txBody>
      </p:sp>
    </p:spTree>
    <p:extLst>
      <p:ext uri="{BB962C8B-B14F-4D97-AF65-F5344CB8AC3E}">
        <p14:creationId xmlns:p14="http://schemas.microsoft.com/office/powerpoint/2010/main" val="22526315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D102847-416F-4993-90BB-3A3712DA0277}" type="datetimeFigureOut">
              <a:rPr lang="en-US" smtClean="0"/>
              <a:t>10/4/2013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27A882-619B-4AD3-8254-EC426AF2E1C1}" type="slidenum">
              <a:rPr lang="en-US" smtClean="0"/>
              <a:t>‹#›</a:t>
            </a:fld>
            <a:endParaRPr lang="en-US"/>
          </a:p>
        </p:txBody>
      </p:sp>
    </p:spTree>
    <p:extLst>
      <p:ext uri="{BB962C8B-B14F-4D97-AF65-F5344CB8AC3E}">
        <p14:creationId xmlns:p14="http://schemas.microsoft.com/office/powerpoint/2010/main" val="84856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D102847-416F-4993-90BB-3A3712DA0277}" type="datetimeFigureOut">
              <a:rPr lang="en-US" smtClean="0"/>
              <a:t>10/4/2013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27A882-619B-4AD3-8254-EC426AF2E1C1}" type="slidenum">
              <a:rPr lang="en-US" smtClean="0"/>
              <a:t>‹#›</a:t>
            </a:fld>
            <a:endParaRPr lang="en-US"/>
          </a:p>
        </p:txBody>
      </p:sp>
    </p:spTree>
    <p:extLst>
      <p:ext uri="{BB962C8B-B14F-4D97-AF65-F5344CB8AC3E}">
        <p14:creationId xmlns:p14="http://schemas.microsoft.com/office/powerpoint/2010/main" val="9796666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D102847-416F-4993-90BB-3A3712DA0277}" type="datetimeFigureOut">
              <a:rPr lang="en-US" smtClean="0"/>
              <a:t>10/4/2013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27A882-619B-4AD3-8254-EC426AF2E1C1}" type="slidenum">
              <a:rPr lang="en-US" smtClean="0"/>
              <a:t>‹#›</a:t>
            </a:fld>
            <a:endParaRPr lang="en-US"/>
          </a:p>
        </p:txBody>
      </p:sp>
    </p:spTree>
    <p:extLst>
      <p:ext uri="{BB962C8B-B14F-4D97-AF65-F5344CB8AC3E}">
        <p14:creationId xmlns:p14="http://schemas.microsoft.com/office/powerpoint/2010/main" val="28832063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685800" y="1981200"/>
            <a:ext cx="3810000" cy="4114800"/>
          </a:xfrm>
        </p:spPr>
        <p:txBody>
          <a:bodyPr rtlCol="0">
            <a:normAutofit/>
          </a:bodyPr>
          <a:lstStyle/>
          <a:p>
            <a:pPr lvl="0"/>
            <a:endParaRPr lang="en-US" noProof="0"/>
          </a:p>
        </p:txBody>
      </p:sp>
      <p:sp>
        <p:nvSpPr>
          <p:cNvPr id="4" name="Text Placeholder 3"/>
          <p:cNvSpPr>
            <a:spLocks noGrp="1"/>
          </p:cNvSpPr>
          <p:nvPr>
            <p:ph type="body"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85800" y="6248400"/>
            <a:ext cx="1905000" cy="457200"/>
          </a:xfrm>
        </p:spPr>
        <p:txBody>
          <a:bodyPr rtlCol="0"/>
          <a:lstStyle>
            <a:lvl1pPr fontAlgn="auto">
              <a:spcBef>
                <a:spcPts val="0"/>
              </a:spcBef>
              <a:spcAft>
                <a:spcPts val="0"/>
              </a:spcAft>
              <a:defRPr>
                <a:solidFill>
                  <a:schemeClr val="tx1">
                    <a:tint val="95000"/>
                  </a:schemeClr>
                </a:solidFill>
                <a:latin typeface="Times New Roman" pitchFamily="18" charset="0"/>
              </a:defRPr>
            </a:lvl1pPr>
          </a:lstStyle>
          <a:p>
            <a:pPr>
              <a:defRPr/>
            </a:pPr>
            <a:endParaRPr lang="en-US"/>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pPr>
              <a:defRPr/>
            </a:pPr>
            <a:endParaRPr lang="en-US"/>
          </a:p>
        </p:txBody>
      </p:sp>
      <p:sp>
        <p:nvSpPr>
          <p:cNvPr id="7" name="Slide Number Placeholder 6"/>
          <p:cNvSpPr>
            <a:spLocks noGrp="1"/>
          </p:cNvSpPr>
          <p:nvPr>
            <p:ph type="sldNum" sz="quarter" idx="12"/>
          </p:nvPr>
        </p:nvSpPr>
        <p:spPr>
          <a:xfrm>
            <a:off x="6553200" y="6248400"/>
            <a:ext cx="1905000" cy="457200"/>
          </a:xfrm>
        </p:spPr>
        <p:txBody>
          <a:bodyPr/>
          <a:lstStyle>
            <a:lvl1pPr>
              <a:defRPr/>
            </a:lvl1pPr>
          </a:lstStyle>
          <a:p>
            <a:fld id="{87038496-AF85-564B-B987-8FB46CF3DFD2}" type="slidenum">
              <a:rPr lang="en-US"/>
              <a:pPr/>
              <a:t>‹#›</a:t>
            </a:fld>
            <a:endParaRPr lang="en-US"/>
          </a:p>
        </p:txBody>
      </p:sp>
    </p:spTree>
    <p:extLst>
      <p:ext uri="{BB962C8B-B14F-4D97-AF65-F5344CB8AC3E}">
        <p14:creationId xmlns:p14="http://schemas.microsoft.com/office/powerpoint/2010/main" val="24286799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AndTx">
  <p:cSld name="Title, 2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685800" y="19812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685800" y="41148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half" idx="3"/>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685800" y="6248400"/>
            <a:ext cx="1905000" cy="457200"/>
          </a:xfrm>
          <a:prstGeom prst="rect">
            <a:avLst/>
          </a:prstGeom>
        </p:spPr>
        <p:txBody>
          <a:bodyPr/>
          <a:lstStyle>
            <a:lvl1pPr>
              <a:defRPr/>
            </a:lvl1pPr>
          </a:lstStyle>
          <a:p>
            <a:pPr>
              <a:defRPr/>
            </a:pPr>
            <a:endParaRPr lang="en-US"/>
          </a:p>
        </p:txBody>
      </p:sp>
      <p:sp>
        <p:nvSpPr>
          <p:cNvPr id="7" name="Footer Placeholder 6"/>
          <p:cNvSpPr>
            <a:spLocks noGrp="1"/>
          </p:cNvSpPr>
          <p:nvPr>
            <p:ph type="ftr" sz="quarter" idx="11"/>
          </p:nvPr>
        </p:nvSpPr>
        <p:spPr>
          <a:xfrm>
            <a:off x="3124200" y="6248400"/>
            <a:ext cx="2895600" cy="457200"/>
          </a:xfrm>
        </p:spPr>
        <p:txBody>
          <a:bodyPr/>
          <a:lstStyle>
            <a:lvl1pPr>
              <a:defRPr/>
            </a:lvl1pPr>
          </a:lstStyle>
          <a:p>
            <a:pPr>
              <a:defRPr/>
            </a:pPr>
            <a:endParaRPr lang="en-US"/>
          </a:p>
        </p:txBody>
      </p:sp>
      <p:sp>
        <p:nvSpPr>
          <p:cNvPr id="8" name="Slide Number Placeholder 7"/>
          <p:cNvSpPr>
            <a:spLocks noGrp="1"/>
          </p:cNvSpPr>
          <p:nvPr>
            <p:ph type="sldNum" sz="quarter" idx="12"/>
          </p:nvPr>
        </p:nvSpPr>
        <p:spPr>
          <a:xfrm>
            <a:off x="6553200" y="6248400"/>
            <a:ext cx="1905000" cy="457200"/>
          </a:xfrm>
        </p:spPr>
        <p:txBody>
          <a:bodyPr/>
          <a:lstStyle>
            <a:lvl1pPr>
              <a:defRPr/>
            </a:lvl1pPr>
          </a:lstStyle>
          <a:p>
            <a:pPr>
              <a:defRPr/>
            </a:pPr>
            <a:fld id="{444A45B8-2E39-40F7-9F0E-7909B63D6A3A}" type="slidenum">
              <a:rPr lang="en-US"/>
              <a:pPr>
                <a:defRPr/>
              </a:pPr>
              <a:t>‹#›</a:t>
            </a:fld>
            <a:endParaRPr lang="en-US"/>
          </a:p>
        </p:txBody>
      </p:sp>
    </p:spTree>
    <p:extLst>
      <p:ext uri="{BB962C8B-B14F-4D97-AF65-F5344CB8AC3E}">
        <p14:creationId xmlns:p14="http://schemas.microsoft.com/office/powerpoint/2010/main" val="14291804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D102847-416F-4993-90BB-3A3712DA0277}" type="datetimeFigureOut">
              <a:rPr lang="en-US" smtClean="0"/>
              <a:t>10/4/2013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27A882-619B-4AD3-8254-EC426AF2E1C1}" type="slidenum">
              <a:rPr lang="en-US" smtClean="0"/>
              <a:t>‹#›</a:t>
            </a:fld>
            <a:endParaRPr lang="en-US"/>
          </a:p>
        </p:txBody>
      </p:sp>
    </p:spTree>
    <p:extLst>
      <p:ext uri="{BB962C8B-B14F-4D97-AF65-F5344CB8AC3E}">
        <p14:creationId xmlns:p14="http://schemas.microsoft.com/office/powerpoint/2010/main" val="30870021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D102847-416F-4993-90BB-3A3712DA0277}" type="datetimeFigureOut">
              <a:rPr lang="en-US" smtClean="0"/>
              <a:t>10/4/2013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27A882-619B-4AD3-8254-EC426AF2E1C1}" type="slidenum">
              <a:rPr lang="en-US" smtClean="0"/>
              <a:t>‹#›</a:t>
            </a:fld>
            <a:endParaRPr lang="en-US"/>
          </a:p>
        </p:txBody>
      </p:sp>
    </p:spTree>
    <p:extLst>
      <p:ext uri="{BB962C8B-B14F-4D97-AF65-F5344CB8AC3E}">
        <p14:creationId xmlns:p14="http://schemas.microsoft.com/office/powerpoint/2010/main" val="7793379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D102847-416F-4993-90BB-3A3712DA0277}" type="datetimeFigureOut">
              <a:rPr lang="en-US" smtClean="0"/>
              <a:t>10/4/2013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827A882-619B-4AD3-8254-EC426AF2E1C1}" type="slidenum">
              <a:rPr lang="en-US" smtClean="0"/>
              <a:t>‹#›</a:t>
            </a:fld>
            <a:endParaRPr lang="en-US"/>
          </a:p>
        </p:txBody>
      </p:sp>
    </p:spTree>
    <p:extLst>
      <p:ext uri="{BB962C8B-B14F-4D97-AF65-F5344CB8AC3E}">
        <p14:creationId xmlns:p14="http://schemas.microsoft.com/office/powerpoint/2010/main" val="4241567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D102847-416F-4993-90BB-3A3712DA0277}" type="datetimeFigureOut">
              <a:rPr lang="en-US" smtClean="0"/>
              <a:t>10/4/2013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827A882-619B-4AD3-8254-EC426AF2E1C1}" type="slidenum">
              <a:rPr lang="en-US" smtClean="0"/>
              <a:t>‹#›</a:t>
            </a:fld>
            <a:endParaRPr lang="en-US"/>
          </a:p>
        </p:txBody>
      </p:sp>
    </p:spTree>
    <p:extLst>
      <p:ext uri="{BB962C8B-B14F-4D97-AF65-F5344CB8AC3E}">
        <p14:creationId xmlns:p14="http://schemas.microsoft.com/office/powerpoint/2010/main" val="13544107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D102847-416F-4993-90BB-3A3712DA0277}" type="datetimeFigureOut">
              <a:rPr lang="en-US" smtClean="0"/>
              <a:t>10/4/2013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827A882-619B-4AD3-8254-EC426AF2E1C1}" type="slidenum">
              <a:rPr lang="en-US" smtClean="0"/>
              <a:t>‹#›</a:t>
            </a:fld>
            <a:endParaRPr lang="en-US"/>
          </a:p>
        </p:txBody>
      </p:sp>
    </p:spTree>
    <p:extLst>
      <p:ext uri="{BB962C8B-B14F-4D97-AF65-F5344CB8AC3E}">
        <p14:creationId xmlns:p14="http://schemas.microsoft.com/office/powerpoint/2010/main" val="41492242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102847-416F-4993-90BB-3A3712DA0277}" type="datetimeFigureOut">
              <a:rPr lang="en-US" smtClean="0"/>
              <a:t>10/4/2013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827A882-619B-4AD3-8254-EC426AF2E1C1}" type="slidenum">
              <a:rPr lang="en-US" smtClean="0"/>
              <a:t>‹#›</a:t>
            </a:fld>
            <a:endParaRPr lang="en-US"/>
          </a:p>
        </p:txBody>
      </p:sp>
    </p:spTree>
    <p:extLst>
      <p:ext uri="{BB962C8B-B14F-4D97-AF65-F5344CB8AC3E}">
        <p14:creationId xmlns:p14="http://schemas.microsoft.com/office/powerpoint/2010/main" val="35177338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D102847-416F-4993-90BB-3A3712DA0277}" type="datetimeFigureOut">
              <a:rPr lang="en-US" smtClean="0"/>
              <a:t>10/4/2013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827A882-619B-4AD3-8254-EC426AF2E1C1}" type="slidenum">
              <a:rPr lang="en-US" smtClean="0"/>
              <a:t>‹#›</a:t>
            </a:fld>
            <a:endParaRPr lang="en-US"/>
          </a:p>
        </p:txBody>
      </p:sp>
    </p:spTree>
    <p:extLst>
      <p:ext uri="{BB962C8B-B14F-4D97-AF65-F5344CB8AC3E}">
        <p14:creationId xmlns:p14="http://schemas.microsoft.com/office/powerpoint/2010/main" val="535126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D102847-416F-4993-90BB-3A3712DA0277}" type="datetimeFigureOut">
              <a:rPr lang="en-US" smtClean="0"/>
              <a:t>10/4/2013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827A882-619B-4AD3-8254-EC426AF2E1C1}" type="slidenum">
              <a:rPr lang="en-US" smtClean="0"/>
              <a:t>‹#›</a:t>
            </a:fld>
            <a:endParaRPr lang="en-US"/>
          </a:p>
        </p:txBody>
      </p:sp>
    </p:spTree>
    <p:extLst>
      <p:ext uri="{BB962C8B-B14F-4D97-AF65-F5344CB8AC3E}">
        <p14:creationId xmlns:p14="http://schemas.microsoft.com/office/powerpoint/2010/main" val="27329165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D102847-416F-4993-90BB-3A3712DA0277}" type="datetimeFigureOut">
              <a:rPr lang="en-US" smtClean="0"/>
              <a:t>10/4/2013</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827A882-619B-4AD3-8254-EC426AF2E1C1}" type="slidenum">
              <a:rPr lang="en-US" smtClean="0"/>
              <a:t>‹#›</a:t>
            </a:fld>
            <a:endParaRPr lang="en-US"/>
          </a:p>
        </p:txBody>
      </p:sp>
    </p:spTree>
    <p:extLst>
      <p:ext uri="{BB962C8B-B14F-4D97-AF65-F5344CB8AC3E}">
        <p14:creationId xmlns:p14="http://schemas.microsoft.com/office/powerpoint/2010/main" val="1964432468"/>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12.xml"/><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13.xml"/><Relationship Id="rId4" Type="http://schemas.openxmlformats.org/officeDocument/2006/relationships/image" Target="../media/image1.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cliu21cng.wikispaces.com/"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Webb’s Depth of Knowledge</a:t>
            </a:r>
            <a:endParaRPr lang="en-US" dirty="0"/>
          </a:p>
        </p:txBody>
      </p:sp>
      <p:sp>
        <p:nvSpPr>
          <p:cNvPr id="3" name="Subtitle 2"/>
          <p:cNvSpPr>
            <a:spLocks noGrp="1"/>
          </p:cNvSpPr>
          <p:nvPr>
            <p:ph type="subTitle" idx="1"/>
          </p:nvPr>
        </p:nvSpPr>
        <p:spPr/>
        <p:txBody>
          <a:bodyPr>
            <a:normAutofit/>
          </a:bodyPr>
          <a:lstStyle/>
          <a:p>
            <a:r>
              <a:rPr lang="en-US" sz="3200" dirty="0" smtClean="0"/>
              <a:t>Secondary Level</a:t>
            </a:r>
            <a:endParaRPr lang="en-US" sz="3200" dirty="0"/>
          </a:p>
        </p:txBody>
      </p:sp>
    </p:spTree>
    <p:extLst>
      <p:ext uri="{BB962C8B-B14F-4D97-AF65-F5344CB8AC3E}">
        <p14:creationId xmlns:p14="http://schemas.microsoft.com/office/powerpoint/2010/main" val="380321337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685800" y="152400"/>
            <a:ext cx="7772400" cy="914400"/>
          </a:xfrm>
        </p:spPr>
        <p:txBody>
          <a:bodyPr/>
          <a:lstStyle/>
          <a:p>
            <a:pPr>
              <a:defRPr/>
            </a:pPr>
            <a:r>
              <a:rPr lang="en-US" sz="4000" dirty="0">
                <a:effectLst>
                  <a:outerShdw blurRad="38100" dist="38100" dir="2700000" algn="tl">
                    <a:srgbClr val="000000">
                      <a:alpha val="43137"/>
                    </a:srgbClr>
                  </a:outerShdw>
                </a:effectLst>
                <a:cs typeface="Times New Roman" pitchFamily="18" charset="0"/>
              </a:rPr>
              <a:t>Depth of Knowledge</a:t>
            </a:r>
          </a:p>
        </p:txBody>
      </p:sp>
      <p:pic>
        <p:nvPicPr>
          <p:cNvPr id="16388" name="Picture 4" descr="MPj01748850000[1]"/>
          <p:cNvPicPr>
            <a:picLocks noGrp="1" noChangeAspect="1" noChangeArrowheads="1"/>
          </p:cNvPicPr>
          <p:nvPr>
            <p:ph type="clipArt" sz="half" idx="1"/>
          </p:nvPr>
        </p:nvPicPr>
        <p:blipFill>
          <a:blip r:embed="rId3" cstate="print"/>
          <a:srcRect/>
          <a:stretch>
            <a:fillRect/>
          </a:stretch>
        </p:blipFill>
        <p:spPr>
          <a:xfrm>
            <a:off x="381002" y="2743202"/>
            <a:ext cx="3217863" cy="2144713"/>
          </a:xfrm>
        </p:spPr>
      </p:pic>
      <p:sp>
        <p:nvSpPr>
          <p:cNvPr id="66563" name="Rectangle 3"/>
          <p:cNvSpPr>
            <a:spLocks noGrp="1" noChangeArrowheads="1"/>
          </p:cNvSpPr>
          <p:nvPr>
            <p:ph type="body" sz="half" idx="2"/>
          </p:nvPr>
        </p:nvSpPr>
        <p:spPr>
          <a:xfrm>
            <a:off x="3810000" y="914400"/>
            <a:ext cx="5105400" cy="4800600"/>
          </a:xfrm>
        </p:spPr>
        <p:txBody>
          <a:bodyPr>
            <a:normAutofit fontScale="85000" lnSpcReduction="10000"/>
          </a:bodyPr>
          <a:lstStyle/>
          <a:p>
            <a:pPr>
              <a:lnSpc>
                <a:spcPct val="120000"/>
              </a:lnSpc>
              <a:spcBef>
                <a:spcPts val="0"/>
              </a:spcBef>
              <a:spcAft>
                <a:spcPts val="600"/>
              </a:spcAft>
            </a:pPr>
            <a:r>
              <a:rPr lang="en-US" sz="3100" dirty="0">
                <a:effectLst>
                  <a:outerShdw blurRad="38100" dist="38100" dir="2700000" algn="tl">
                    <a:srgbClr val="DDDDDD"/>
                  </a:outerShdw>
                </a:effectLst>
                <a:ea typeface="Times New Roman" charset="0"/>
                <a:cs typeface="Times New Roman" charset="0"/>
              </a:rPr>
              <a:t>Level 1 </a:t>
            </a:r>
            <a:r>
              <a:rPr lang="en-US" sz="3100" dirty="0">
                <a:ea typeface="Times New Roman" charset="0"/>
                <a:cs typeface="Times New Roman" charset="0"/>
              </a:rPr>
              <a:t>— Identify this utensil. </a:t>
            </a:r>
          </a:p>
          <a:p>
            <a:pPr>
              <a:lnSpc>
                <a:spcPct val="120000"/>
              </a:lnSpc>
              <a:spcBef>
                <a:spcPts val="0"/>
              </a:spcBef>
              <a:spcAft>
                <a:spcPts val="600"/>
              </a:spcAft>
            </a:pPr>
            <a:r>
              <a:rPr lang="en-US" sz="3100" dirty="0">
                <a:effectLst>
                  <a:outerShdw blurRad="38100" dist="38100" dir="2700000" algn="tl">
                    <a:srgbClr val="DDDDDD"/>
                  </a:outerShdw>
                </a:effectLst>
                <a:ea typeface="Times New Roman" charset="0"/>
                <a:cs typeface="Times New Roman" charset="0"/>
              </a:rPr>
              <a:t>Level 2 </a:t>
            </a:r>
            <a:r>
              <a:rPr lang="en-US" sz="3100" dirty="0">
                <a:ea typeface="Times New Roman" charset="0"/>
                <a:cs typeface="Times New Roman" charset="0"/>
              </a:rPr>
              <a:t>— Explain the function of the fork.</a:t>
            </a:r>
          </a:p>
          <a:p>
            <a:pPr>
              <a:lnSpc>
                <a:spcPct val="120000"/>
              </a:lnSpc>
              <a:spcBef>
                <a:spcPts val="0"/>
              </a:spcBef>
              <a:spcAft>
                <a:spcPts val="600"/>
              </a:spcAft>
            </a:pPr>
            <a:r>
              <a:rPr lang="en-US" sz="3100" dirty="0">
                <a:effectLst>
                  <a:outerShdw blurRad="38100" dist="38100" dir="2700000" algn="tl">
                    <a:srgbClr val="DDDDDD"/>
                  </a:outerShdw>
                </a:effectLst>
                <a:ea typeface="Times New Roman" charset="0"/>
                <a:cs typeface="Times New Roman" charset="0"/>
              </a:rPr>
              <a:t>Level 3 </a:t>
            </a:r>
            <a:r>
              <a:rPr lang="en-US" sz="3100" dirty="0">
                <a:ea typeface="Times New Roman" charset="0"/>
                <a:cs typeface="Times New Roman" charset="0"/>
              </a:rPr>
              <a:t>— Identify two examples of when a fork would not be the best utensil for a type of food and explain why.</a:t>
            </a:r>
          </a:p>
          <a:p>
            <a:pPr>
              <a:lnSpc>
                <a:spcPct val="120000"/>
              </a:lnSpc>
              <a:spcBef>
                <a:spcPts val="0"/>
              </a:spcBef>
              <a:spcAft>
                <a:spcPts val="600"/>
              </a:spcAft>
            </a:pPr>
            <a:r>
              <a:rPr lang="en-US" sz="3100" dirty="0">
                <a:effectLst>
                  <a:outerShdw blurRad="38100" dist="38100" dir="2700000" algn="tl">
                    <a:srgbClr val="DDDDDD"/>
                  </a:outerShdw>
                </a:effectLst>
                <a:ea typeface="Times New Roman" charset="0"/>
                <a:cs typeface="Times New Roman" charset="0"/>
              </a:rPr>
              <a:t>Level 4 </a:t>
            </a:r>
            <a:r>
              <a:rPr lang="en-US" sz="3100" dirty="0">
                <a:ea typeface="Times New Roman" charset="0"/>
                <a:cs typeface="Times New Roman" charset="0"/>
              </a:rPr>
              <a:t>— Design an investigation to determine the optimal number and length of tines for a salad fork.</a:t>
            </a:r>
          </a:p>
          <a:p>
            <a:pPr>
              <a:lnSpc>
                <a:spcPct val="70000"/>
              </a:lnSpc>
            </a:pPr>
            <a:endParaRPr lang="en-US" sz="1700" dirty="0">
              <a:latin typeface="Times New Roman" charset="0"/>
              <a:ea typeface="Times New Roman" charset="0"/>
              <a:cs typeface="Times New Roman" charset="0"/>
            </a:endParaRPr>
          </a:p>
          <a:p>
            <a:pPr>
              <a:lnSpc>
                <a:spcPct val="70000"/>
              </a:lnSpc>
            </a:pPr>
            <a:endParaRPr lang="en-US" sz="2700" dirty="0"/>
          </a:p>
        </p:txBody>
      </p:sp>
      <p:sp>
        <p:nvSpPr>
          <p:cNvPr id="16389" name="TextBox 4"/>
          <p:cNvSpPr txBox="1">
            <a:spLocks noChangeArrowheads="1"/>
          </p:cNvSpPr>
          <p:nvPr/>
        </p:nvSpPr>
        <p:spPr bwMode="auto">
          <a:xfrm>
            <a:off x="304800" y="1295402"/>
            <a:ext cx="3276600" cy="646331"/>
          </a:xfrm>
          <a:prstGeom prst="rect">
            <a:avLst/>
          </a:prstGeom>
          <a:noFill/>
          <a:ln w="9525">
            <a:noFill/>
            <a:miter lim="800000"/>
            <a:headEnd/>
            <a:tailEnd/>
          </a:ln>
        </p:spPr>
        <p:txBody>
          <a:bodyPr wrap="square">
            <a:prstTxWarp prst="textNoShape">
              <a:avLst/>
            </a:prstTxWarp>
            <a:spAutoFit/>
          </a:bodyPr>
          <a:lstStyle/>
          <a:p>
            <a:r>
              <a:rPr lang="en-US" dirty="0">
                <a:solidFill>
                  <a:srgbClr val="00007F"/>
                </a:solidFill>
                <a:latin typeface="Corbel" charset="0"/>
              </a:rPr>
              <a:t>From: Lois Barnes	</a:t>
            </a:r>
          </a:p>
          <a:p>
            <a:r>
              <a:rPr lang="en-US" dirty="0">
                <a:solidFill>
                  <a:srgbClr val="00007F"/>
                </a:solidFill>
                <a:latin typeface="Corbel" charset="0"/>
              </a:rPr>
              <a:t>SREB/</a:t>
            </a:r>
            <a:r>
              <a:rPr lang="en-US" i="1" dirty="0">
                <a:solidFill>
                  <a:srgbClr val="00007F"/>
                </a:solidFill>
                <a:latin typeface="Corbel" charset="0"/>
              </a:rPr>
              <a:t>HSTW</a:t>
            </a:r>
          </a:p>
        </p:txBody>
      </p:sp>
      <p:grpSp>
        <p:nvGrpSpPr>
          <p:cNvPr id="2" name="Group 11"/>
          <p:cNvGrpSpPr/>
          <p:nvPr/>
        </p:nvGrpSpPr>
        <p:grpSpPr>
          <a:xfrm>
            <a:off x="76200" y="5105402"/>
            <a:ext cx="9067800" cy="1724711"/>
            <a:chOff x="76200" y="5105400"/>
            <a:chExt cx="9067800" cy="1724711"/>
          </a:xfrm>
        </p:grpSpPr>
        <p:pic>
          <p:nvPicPr>
            <p:cNvPr id="13" name="Picture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70398" y="5105400"/>
              <a:ext cx="1773602" cy="1724711"/>
            </a:xfrm>
            <a:prstGeom prst="rect">
              <a:avLst/>
            </a:prstGeom>
          </p:spPr>
        </p:pic>
        <p:cxnSp>
          <p:nvCxnSpPr>
            <p:cNvPr id="14" name="Straight Connector 13"/>
            <p:cNvCxnSpPr/>
            <p:nvPr/>
          </p:nvCxnSpPr>
          <p:spPr>
            <a:xfrm>
              <a:off x="76200" y="5562600"/>
              <a:ext cx="7620000" cy="0"/>
            </a:xfrm>
            <a:prstGeom prst="line">
              <a:avLst/>
            </a:prstGeom>
            <a:ln w="38100">
              <a:solidFill>
                <a:srgbClr val="26306C"/>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76200" y="5638800"/>
              <a:ext cx="7620000" cy="0"/>
            </a:xfrm>
            <a:prstGeom prst="line">
              <a:avLst/>
            </a:prstGeom>
            <a:ln w="25400">
              <a:solidFill>
                <a:srgbClr val="26306C"/>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76200" y="5715000"/>
              <a:ext cx="7620000" cy="0"/>
            </a:xfrm>
            <a:prstGeom prst="line">
              <a:avLst/>
            </a:prstGeom>
            <a:ln w="19050">
              <a:solidFill>
                <a:srgbClr val="26306C"/>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76200" y="5867400"/>
              <a:ext cx="3733800" cy="830997"/>
            </a:xfrm>
            <a:prstGeom prst="rect">
              <a:avLst/>
            </a:prstGeom>
            <a:noFill/>
          </p:spPr>
          <p:txBody>
            <a:bodyPr wrap="square" rtlCol="0">
              <a:spAutoFit/>
            </a:bodyPr>
            <a:lstStyle/>
            <a:p>
              <a:r>
                <a:rPr lang="en-US" sz="1200" b="1" i="1" dirty="0">
                  <a:solidFill>
                    <a:srgbClr val="26306C"/>
                  </a:solidFill>
                  <a:latin typeface="Cambria" pitchFamily="18" charset="0"/>
                </a:rPr>
                <a:t>Curriculum &amp; Instruction/Educational Technologies Department</a:t>
              </a:r>
            </a:p>
            <a:p>
              <a:endParaRPr lang="en-US" sz="1200" b="1" i="1" dirty="0">
                <a:solidFill>
                  <a:srgbClr val="26306C"/>
                </a:solidFill>
                <a:latin typeface="Cambria" pitchFamily="18" charset="0"/>
              </a:endParaRPr>
            </a:p>
            <a:p>
              <a:r>
                <a:rPr lang="en-US" sz="1200" b="1" i="1" dirty="0">
                  <a:solidFill>
                    <a:srgbClr val="26306C"/>
                  </a:solidFill>
                  <a:latin typeface="Cambria" pitchFamily="18" charset="0"/>
                </a:rPr>
                <a:t>(610)769-4111</a:t>
              </a:r>
            </a:p>
          </p:txBody>
        </p:sp>
      </p:grpSp>
    </p:spTree>
    <p:extLst>
      <p:ext uri="{BB962C8B-B14F-4D97-AF65-F5344CB8AC3E}">
        <p14:creationId xmlns:p14="http://schemas.microsoft.com/office/powerpoint/2010/main" val="40087953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66563">
                                            <p:txEl>
                                              <p:pRg st="0" end="0"/>
                                            </p:txEl>
                                          </p:spTgt>
                                        </p:tgtEl>
                                        <p:attrNameLst>
                                          <p:attrName>style.visibility</p:attrName>
                                        </p:attrNameLst>
                                      </p:cBhvr>
                                      <p:to>
                                        <p:strVal val="visible"/>
                                      </p:to>
                                    </p:set>
                                    <p:animEffect transition="in" filter="fade">
                                      <p:cBhvr>
                                        <p:cTn id="7" dur="1000"/>
                                        <p:tgtEl>
                                          <p:spTgt spid="66563">
                                            <p:txEl>
                                              <p:pRg st="0" end="0"/>
                                            </p:txEl>
                                          </p:spTgt>
                                        </p:tgtEl>
                                      </p:cBhvr>
                                    </p:animEffect>
                                    <p:anim calcmode="lin" valueType="num">
                                      <p:cBhvr>
                                        <p:cTn id="8" dur="1000" fill="hold"/>
                                        <p:tgtEl>
                                          <p:spTgt spid="6656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6656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6656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66563">
                                            <p:txEl>
                                              <p:pRg st="1" end="1"/>
                                            </p:txEl>
                                          </p:spTgt>
                                        </p:tgtEl>
                                        <p:attrNameLst>
                                          <p:attrName>style.visibility</p:attrName>
                                        </p:attrNameLst>
                                      </p:cBhvr>
                                      <p:to>
                                        <p:strVal val="visible"/>
                                      </p:to>
                                    </p:set>
                                    <p:animEffect transition="in" filter="fade">
                                      <p:cBhvr>
                                        <p:cTn id="15" dur="1000"/>
                                        <p:tgtEl>
                                          <p:spTgt spid="66563">
                                            <p:txEl>
                                              <p:pRg st="1" end="1"/>
                                            </p:txEl>
                                          </p:spTgt>
                                        </p:tgtEl>
                                      </p:cBhvr>
                                    </p:animEffect>
                                    <p:anim calcmode="lin" valueType="num">
                                      <p:cBhvr>
                                        <p:cTn id="16" dur="1000" fill="hold"/>
                                        <p:tgtEl>
                                          <p:spTgt spid="66563">
                                            <p:txEl>
                                              <p:pRg st="1" end="1"/>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66563">
                                            <p:txEl>
                                              <p:pRg st="1" end="1"/>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6656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66563">
                                            <p:txEl>
                                              <p:pRg st="2" end="2"/>
                                            </p:txEl>
                                          </p:spTgt>
                                        </p:tgtEl>
                                        <p:attrNameLst>
                                          <p:attrName>style.visibility</p:attrName>
                                        </p:attrNameLst>
                                      </p:cBhvr>
                                      <p:to>
                                        <p:strVal val="visible"/>
                                      </p:to>
                                    </p:set>
                                    <p:animEffect transition="in" filter="fade">
                                      <p:cBhvr>
                                        <p:cTn id="23" dur="1000"/>
                                        <p:tgtEl>
                                          <p:spTgt spid="66563">
                                            <p:txEl>
                                              <p:pRg st="2" end="2"/>
                                            </p:txEl>
                                          </p:spTgt>
                                        </p:tgtEl>
                                      </p:cBhvr>
                                    </p:animEffect>
                                    <p:anim calcmode="lin" valueType="num">
                                      <p:cBhvr>
                                        <p:cTn id="24" dur="1000" fill="hold"/>
                                        <p:tgtEl>
                                          <p:spTgt spid="66563">
                                            <p:txEl>
                                              <p:pRg st="2" end="2"/>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66563">
                                            <p:txEl>
                                              <p:pRg st="2" end="2"/>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66563">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grpId="0" nodeType="clickEffect">
                                  <p:stCondLst>
                                    <p:cond delay="0"/>
                                  </p:stCondLst>
                                  <p:childTnLst>
                                    <p:set>
                                      <p:cBhvr>
                                        <p:cTn id="30" dur="1" fill="hold">
                                          <p:stCondLst>
                                            <p:cond delay="0"/>
                                          </p:stCondLst>
                                        </p:cTn>
                                        <p:tgtEl>
                                          <p:spTgt spid="66563">
                                            <p:txEl>
                                              <p:pRg st="3" end="3"/>
                                            </p:txEl>
                                          </p:spTgt>
                                        </p:tgtEl>
                                        <p:attrNameLst>
                                          <p:attrName>style.visibility</p:attrName>
                                        </p:attrNameLst>
                                      </p:cBhvr>
                                      <p:to>
                                        <p:strVal val="visible"/>
                                      </p:to>
                                    </p:set>
                                    <p:animEffect transition="in" filter="fade">
                                      <p:cBhvr>
                                        <p:cTn id="31" dur="1000"/>
                                        <p:tgtEl>
                                          <p:spTgt spid="66563">
                                            <p:txEl>
                                              <p:pRg st="3" end="3"/>
                                            </p:txEl>
                                          </p:spTgt>
                                        </p:tgtEl>
                                      </p:cBhvr>
                                    </p:animEffect>
                                    <p:anim calcmode="lin" valueType="num">
                                      <p:cBhvr>
                                        <p:cTn id="32" dur="1000" fill="hold"/>
                                        <p:tgtEl>
                                          <p:spTgt spid="66563">
                                            <p:txEl>
                                              <p:pRg st="3" end="3"/>
                                            </p:txEl>
                                          </p:spTgt>
                                        </p:tgtEl>
                                        <p:attrNameLst>
                                          <p:attrName>ppt_x</p:attrName>
                                        </p:attrNameLst>
                                      </p:cBhvr>
                                      <p:tavLst>
                                        <p:tav tm="0">
                                          <p:val>
                                            <p:strVal val="#ppt_x"/>
                                          </p:val>
                                        </p:tav>
                                        <p:tav tm="100000">
                                          <p:val>
                                            <p:strVal val="#ppt_x"/>
                                          </p:val>
                                        </p:tav>
                                      </p:tavLst>
                                    </p:anim>
                                    <p:anim calcmode="lin" valueType="num">
                                      <p:cBhvr>
                                        <p:cTn id="33" dur="900" decel="100000" fill="hold"/>
                                        <p:tgtEl>
                                          <p:spTgt spid="66563">
                                            <p:txEl>
                                              <p:pRg st="3" end="3"/>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66563">
                                            <p:txEl>
                                              <p:pRg st="3" end="3"/>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56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2"/>
          <p:cNvSpPr>
            <a:spLocks noGrp="1" noChangeArrowheads="1"/>
          </p:cNvSpPr>
          <p:nvPr>
            <p:ph type="title"/>
          </p:nvPr>
        </p:nvSpPr>
        <p:spPr>
          <a:xfrm>
            <a:off x="685800" y="152400"/>
            <a:ext cx="7772400" cy="914400"/>
          </a:xfrm>
        </p:spPr>
        <p:txBody>
          <a:bodyPr/>
          <a:lstStyle/>
          <a:p>
            <a:pPr>
              <a:defRPr/>
            </a:pPr>
            <a:r>
              <a:rPr lang="en-US" sz="4000" dirty="0">
                <a:effectLst>
                  <a:outerShdw blurRad="38100" dist="38100" dir="2700000" algn="tl">
                    <a:srgbClr val="000000">
                      <a:alpha val="43137"/>
                    </a:srgbClr>
                  </a:outerShdw>
                </a:effectLst>
                <a:cs typeface="Times New Roman" pitchFamily="18" charset="0"/>
              </a:rPr>
              <a:t>Depth of Knowledge</a:t>
            </a:r>
          </a:p>
        </p:txBody>
      </p:sp>
      <p:sp>
        <p:nvSpPr>
          <p:cNvPr id="68611" name="Rectangle 3"/>
          <p:cNvSpPr>
            <a:spLocks noGrp="1" noChangeArrowheads="1"/>
          </p:cNvSpPr>
          <p:nvPr>
            <p:ph type="body" sz="half" idx="3"/>
          </p:nvPr>
        </p:nvSpPr>
        <p:spPr>
          <a:xfrm>
            <a:off x="3048000" y="1219200"/>
            <a:ext cx="5867400" cy="4191000"/>
          </a:xfrm>
        </p:spPr>
        <p:txBody>
          <a:bodyPr>
            <a:normAutofit/>
          </a:bodyPr>
          <a:lstStyle/>
          <a:p>
            <a:pPr>
              <a:defRPr/>
            </a:pPr>
            <a:r>
              <a:rPr lang="en-US" dirty="0">
                <a:effectLst>
                  <a:outerShdw blurRad="38100" dist="38100" dir="2700000" algn="tl">
                    <a:srgbClr val="000000">
                      <a:alpha val="43137"/>
                    </a:srgbClr>
                  </a:outerShdw>
                </a:effectLst>
                <a:cs typeface="Times New Roman" pitchFamily="18" charset="0"/>
              </a:rPr>
              <a:t>Level 1 </a:t>
            </a:r>
            <a:r>
              <a:rPr lang="en-US" dirty="0">
                <a:cs typeface="Times New Roman" pitchFamily="18" charset="0"/>
              </a:rPr>
              <a:t>— Identify the type of tree.</a:t>
            </a:r>
          </a:p>
          <a:p>
            <a:pPr>
              <a:defRPr/>
            </a:pPr>
            <a:r>
              <a:rPr lang="en-US" dirty="0">
                <a:effectLst>
                  <a:outerShdw blurRad="38100" dist="38100" dir="2700000" algn="tl">
                    <a:srgbClr val="000000">
                      <a:alpha val="43137"/>
                    </a:srgbClr>
                  </a:outerShdw>
                </a:effectLst>
                <a:cs typeface="Times New Roman" pitchFamily="18" charset="0"/>
              </a:rPr>
              <a:t>Level 2 </a:t>
            </a:r>
            <a:r>
              <a:rPr lang="en-US" dirty="0">
                <a:cs typeface="Times New Roman" pitchFamily="18" charset="0"/>
              </a:rPr>
              <a:t>— Explain the function of the leaves.</a:t>
            </a:r>
          </a:p>
          <a:p>
            <a:pPr>
              <a:defRPr/>
            </a:pPr>
            <a:r>
              <a:rPr lang="en-US" dirty="0">
                <a:effectLst>
                  <a:outerShdw blurRad="38100" dist="38100" dir="2700000" algn="tl">
                    <a:srgbClr val="000000">
                      <a:alpha val="43137"/>
                    </a:srgbClr>
                  </a:outerShdw>
                </a:effectLst>
                <a:cs typeface="Times New Roman" pitchFamily="18" charset="0"/>
              </a:rPr>
              <a:t>Level 3 </a:t>
            </a:r>
            <a:r>
              <a:rPr lang="en-US" dirty="0">
                <a:cs typeface="Times New Roman" pitchFamily="18" charset="0"/>
              </a:rPr>
              <a:t>— Explain how a drought might affect the growth of the tree.</a:t>
            </a:r>
          </a:p>
          <a:p>
            <a:pPr>
              <a:defRPr/>
            </a:pPr>
            <a:r>
              <a:rPr lang="en-US" dirty="0">
                <a:effectLst>
                  <a:outerShdw blurRad="38100" dist="38100" dir="2700000" algn="tl">
                    <a:srgbClr val="000000">
                      <a:alpha val="43137"/>
                    </a:srgbClr>
                  </a:outerShdw>
                </a:effectLst>
                <a:cs typeface="Times New Roman" pitchFamily="18" charset="0"/>
              </a:rPr>
              <a:t>Level 4 </a:t>
            </a:r>
            <a:r>
              <a:rPr lang="en-US" dirty="0">
                <a:cs typeface="Times New Roman" pitchFamily="18" charset="0"/>
              </a:rPr>
              <a:t>— Design an investigation of seedling growth to determine the best fertilizer for this type of tree.</a:t>
            </a:r>
          </a:p>
        </p:txBody>
      </p:sp>
      <p:pic>
        <p:nvPicPr>
          <p:cNvPr id="33796" name="Picture 6" descr="C:\Users\KarenBailey\AppData\Local\Microsoft\Windows\Temporary Internet Files\Content.IE5\ULIJ7FG8\MPj04386040000[1].jpg"/>
          <p:cNvPicPr>
            <a:picLocks noChangeAspect="1" noChangeArrowheads="1"/>
          </p:cNvPicPr>
          <p:nvPr/>
        </p:nvPicPr>
        <p:blipFill>
          <a:blip r:embed="rId3" cstate="print"/>
          <a:srcRect/>
          <a:stretch>
            <a:fillRect/>
          </a:stretch>
        </p:blipFill>
        <p:spPr bwMode="auto">
          <a:xfrm>
            <a:off x="533402" y="1295400"/>
            <a:ext cx="2251075" cy="3962400"/>
          </a:xfrm>
          <a:prstGeom prst="rect">
            <a:avLst/>
          </a:prstGeom>
          <a:noFill/>
          <a:ln w="9525">
            <a:noFill/>
            <a:miter lim="800000"/>
            <a:headEnd/>
            <a:tailEnd/>
          </a:ln>
        </p:spPr>
      </p:pic>
      <p:grpSp>
        <p:nvGrpSpPr>
          <p:cNvPr id="2" name="Group 10"/>
          <p:cNvGrpSpPr/>
          <p:nvPr/>
        </p:nvGrpSpPr>
        <p:grpSpPr>
          <a:xfrm>
            <a:off x="76200" y="5105402"/>
            <a:ext cx="9067800" cy="1724711"/>
            <a:chOff x="76200" y="5105400"/>
            <a:chExt cx="9067800" cy="1724711"/>
          </a:xfrm>
        </p:grpSpPr>
        <p:pic>
          <p:nvPicPr>
            <p:cNvPr id="13" name="Picture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70398" y="5105400"/>
              <a:ext cx="1773602" cy="1724711"/>
            </a:xfrm>
            <a:prstGeom prst="rect">
              <a:avLst/>
            </a:prstGeom>
          </p:spPr>
        </p:pic>
        <p:cxnSp>
          <p:nvCxnSpPr>
            <p:cNvPr id="14" name="Straight Connector 13"/>
            <p:cNvCxnSpPr/>
            <p:nvPr/>
          </p:nvCxnSpPr>
          <p:spPr>
            <a:xfrm>
              <a:off x="76200" y="5562600"/>
              <a:ext cx="7620000" cy="0"/>
            </a:xfrm>
            <a:prstGeom prst="line">
              <a:avLst/>
            </a:prstGeom>
            <a:ln w="38100">
              <a:solidFill>
                <a:srgbClr val="26306C"/>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76200" y="5638800"/>
              <a:ext cx="7620000" cy="0"/>
            </a:xfrm>
            <a:prstGeom prst="line">
              <a:avLst/>
            </a:prstGeom>
            <a:ln w="25400">
              <a:solidFill>
                <a:srgbClr val="26306C"/>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76200" y="5715000"/>
              <a:ext cx="7620000" cy="0"/>
            </a:xfrm>
            <a:prstGeom prst="line">
              <a:avLst/>
            </a:prstGeom>
            <a:ln w="19050">
              <a:solidFill>
                <a:srgbClr val="26306C"/>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76200" y="5867400"/>
              <a:ext cx="3733800" cy="830997"/>
            </a:xfrm>
            <a:prstGeom prst="rect">
              <a:avLst/>
            </a:prstGeom>
            <a:noFill/>
          </p:spPr>
          <p:txBody>
            <a:bodyPr wrap="square" rtlCol="0">
              <a:spAutoFit/>
            </a:bodyPr>
            <a:lstStyle/>
            <a:p>
              <a:r>
                <a:rPr lang="en-US" sz="1200" b="1" i="1" dirty="0">
                  <a:solidFill>
                    <a:srgbClr val="26306C"/>
                  </a:solidFill>
                  <a:latin typeface="Cambria" pitchFamily="18" charset="0"/>
                </a:rPr>
                <a:t>Curriculum &amp; Instruction/Educational Technologies Department</a:t>
              </a:r>
            </a:p>
            <a:p>
              <a:endParaRPr lang="en-US" sz="1200" b="1" i="1" dirty="0">
                <a:solidFill>
                  <a:srgbClr val="26306C"/>
                </a:solidFill>
                <a:latin typeface="Cambria" pitchFamily="18" charset="0"/>
              </a:endParaRPr>
            </a:p>
            <a:p>
              <a:r>
                <a:rPr lang="en-US" sz="1200" b="1" i="1" dirty="0">
                  <a:solidFill>
                    <a:srgbClr val="26306C"/>
                  </a:solidFill>
                  <a:latin typeface="Cambria" pitchFamily="18" charset="0"/>
                </a:rPr>
                <a:t>(610)769-4111</a:t>
              </a:r>
            </a:p>
          </p:txBody>
        </p:sp>
      </p:grpSp>
    </p:spTree>
    <p:extLst>
      <p:ext uri="{BB962C8B-B14F-4D97-AF65-F5344CB8AC3E}">
        <p14:creationId xmlns:p14="http://schemas.microsoft.com/office/powerpoint/2010/main" val="237669406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68611">
                                            <p:txEl>
                                              <p:pRg st="0" end="0"/>
                                            </p:txEl>
                                          </p:spTgt>
                                        </p:tgtEl>
                                        <p:attrNameLst>
                                          <p:attrName>style.visibility</p:attrName>
                                        </p:attrNameLst>
                                      </p:cBhvr>
                                      <p:to>
                                        <p:strVal val="visible"/>
                                      </p:to>
                                    </p:set>
                                    <p:animEffect transition="in" filter="fade">
                                      <p:cBhvr>
                                        <p:cTn id="7" dur="1000"/>
                                        <p:tgtEl>
                                          <p:spTgt spid="68611">
                                            <p:txEl>
                                              <p:pRg st="0" end="0"/>
                                            </p:txEl>
                                          </p:spTgt>
                                        </p:tgtEl>
                                      </p:cBhvr>
                                    </p:animEffect>
                                    <p:anim calcmode="lin" valueType="num">
                                      <p:cBhvr>
                                        <p:cTn id="8" dur="1000" fill="hold"/>
                                        <p:tgtEl>
                                          <p:spTgt spid="68611">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68611">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68611">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68611">
                                            <p:txEl>
                                              <p:pRg st="1" end="1"/>
                                            </p:txEl>
                                          </p:spTgt>
                                        </p:tgtEl>
                                        <p:attrNameLst>
                                          <p:attrName>style.visibility</p:attrName>
                                        </p:attrNameLst>
                                      </p:cBhvr>
                                      <p:to>
                                        <p:strVal val="visible"/>
                                      </p:to>
                                    </p:set>
                                    <p:animEffect transition="in" filter="fade">
                                      <p:cBhvr>
                                        <p:cTn id="15" dur="1000"/>
                                        <p:tgtEl>
                                          <p:spTgt spid="68611">
                                            <p:txEl>
                                              <p:pRg st="1" end="1"/>
                                            </p:txEl>
                                          </p:spTgt>
                                        </p:tgtEl>
                                      </p:cBhvr>
                                    </p:animEffect>
                                    <p:anim calcmode="lin" valueType="num">
                                      <p:cBhvr>
                                        <p:cTn id="16" dur="1000" fill="hold"/>
                                        <p:tgtEl>
                                          <p:spTgt spid="68611">
                                            <p:txEl>
                                              <p:pRg st="1" end="1"/>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68611">
                                            <p:txEl>
                                              <p:pRg st="1" end="1"/>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68611">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68611">
                                            <p:txEl>
                                              <p:pRg st="2" end="2"/>
                                            </p:txEl>
                                          </p:spTgt>
                                        </p:tgtEl>
                                        <p:attrNameLst>
                                          <p:attrName>style.visibility</p:attrName>
                                        </p:attrNameLst>
                                      </p:cBhvr>
                                      <p:to>
                                        <p:strVal val="visible"/>
                                      </p:to>
                                    </p:set>
                                    <p:animEffect transition="in" filter="fade">
                                      <p:cBhvr>
                                        <p:cTn id="23" dur="1000"/>
                                        <p:tgtEl>
                                          <p:spTgt spid="68611">
                                            <p:txEl>
                                              <p:pRg st="2" end="2"/>
                                            </p:txEl>
                                          </p:spTgt>
                                        </p:tgtEl>
                                      </p:cBhvr>
                                    </p:animEffect>
                                    <p:anim calcmode="lin" valueType="num">
                                      <p:cBhvr>
                                        <p:cTn id="24" dur="1000" fill="hold"/>
                                        <p:tgtEl>
                                          <p:spTgt spid="68611">
                                            <p:txEl>
                                              <p:pRg st="2" end="2"/>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68611">
                                            <p:txEl>
                                              <p:pRg st="2" end="2"/>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68611">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grpId="0" nodeType="clickEffect">
                                  <p:stCondLst>
                                    <p:cond delay="0"/>
                                  </p:stCondLst>
                                  <p:childTnLst>
                                    <p:set>
                                      <p:cBhvr>
                                        <p:cTn id="30" dur="1" fill="hold">
                                          <p:stCondLst>
                                            <p:cond delay="0"/>
                                          </p:stCondLst>
                                        </p:cTn>
                                        <p:tgtEl>
                                          <p:spTgt spid="68611">
                                            <p:txEl>
                                              <p:pRg st="3" end="3"/>
                                            </p:txEl>
                                          </p:spTgt>
                                        </p:tgtEl>
                                        <p:attrNameLst>
                                          <p:attrName>style.visibility</p:attrName>
                                        </p:attrNameLst>
                                      </p:cBhvr>
                                      <p:to>
                                        <p:strVal val="visible"/>
                                      </p:to>
                                    </p:set>
                                    <p:animEffect transition="in" filter="fade">
                                      <p:cBhvr>
                                        <p:cTn id="31" dur="1000"/>
                                        <p:tgtEl>
                                          <p:spTgt spid="68611">
                                            <p:txEl>
                                              <p:pRg st="3" end="3"/>
                                            </p:txEl>
                                          </p:spTgt>
                                        </p:tgtEl>
                                      </p:cBhvr>
                                    </p:animEffect>
                                    <p:anim calcmode="lin" valueType="num">
                                      <p:cBhvr>
                                        <p:cTn id="32" dur="1000" fill="hold"/>
                                        <p:tgtEl>
                                          <p:spTgt spid="68611">
                                            <p:txEl>
                                              <p:pRg st="3" end="3"/>
                                            </p:txEl>
                                          </p:spTgt>
                                        </p:tgtEl>
                                        <p:attrNameLst>
                                          <p:attrName>ppt_x</p:attrName>
                                        </p:attrNameLst>
                                      </p:cBhvr>
                                      <p:tavLst>
                                        <p:tav tm="0">
                                          <p:val>
                                            <p:strVal val="#ppt_x"/>
                                          </p:val>
                                        </p:tav>
                                        <p:tav tm="100000">
                                          <p:val>
                                            <p:strVal val="#ppt_x"/>
                                          </p:val>
                                        </p:tav>
                                      </p:tavLst>
                                    </p:anim>
                                    <p:anim calcmode="lin" valueType="num">
                                      <p:cBhvr>
                                        <p:cTn id="33" dur="900" decel="100000" fill="hold"/>
                                        <p:tgtEl>
                                          <p:spTgt spid="68611">
                                            <p:txEl>
                                              <p:pRg st="3" end="3"/>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68611">
                                            <p:txEl>
                                              <p:pRg st="3" end="3"/>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611"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Turn – What Level?</a:t>
            </a:r>
            <a:endParaRPr lang="en-US" dirty="0"/>
          </a:p>
        </p:txBody>
      </p:sp>
      <p:sp>
        <p:nvSpPr>
          <p:cNvPr id="3" name="Content Placeholder 2"/>
          <p:cNvSpPr>
            <a:spLocks noGrp="1"/>
          </p:cNvSpPr>
          <p:nvPr>
            <p:ph idx="1"/>
          </p:nvPr>
        </p:nvSpPr>
        <p:spPr>
          <a:xfrm>
            <a:off x="628650" y="1399741"/>
            <a:ext cx="7886700" cy="4351338"/>
          </a:xfrm>
        </p:spPr>
        <p:txBody>
          <a:bodyPr/>
          <a:lstStyle/>
          <a:p>
            <a:pPr marL="0" lvl="0" indent="0">
              <a:buNone/>
            </a:pPr>
            <a:r>
              <a:rPr lang="en-US" dirty="0"/>
              <a:t>Darlene is throwing a ball. Which goal is she most likely to accomplish if she releases the ball at a 45-degree angle?  </a:t>
            </a:r>
            <a:endParaRPr lang="en-US" dirty="0" smtClean="0"/>
          </a:p>
          <a:p>
            <a:pPr marL="0" lvl="0" indent="0">
              <a:buNone/>
            </a:pPr>
            <a:endParaRPr lang="en-US" dirty="0" smtClean="0"/>
          </a:p>
          <a:p>
            <a:pPr marL="514350" lvl="0" indent="-514350">
              <a:buAutoNum type="alphaUcPeriod"/>
            </a:pPr>
            <a:r>
              <a:rPr lang="en-US" dirty="0" smtClean="0"/>
              <a:t>better </a:t>
            </a:r>
            <a:r>
              <a:rPr lang="en-US" dirty="0"/>
              <a:t>flexibility   </a:t>
            </a:r>
            <a:endParaRPr lang="en-US" dirty="0" smtClean="0"/>
          </a:p>
          <a:p>
            <a:pPr marL="514350" lvl="0" indent="-514350">
              <a:buAutoNum type="alphaUcPeriod"/>
            </a:pPr>
            <a:r>
              <a:rPr lang="en-US" dirty="0" smtClean="0"/>
              <a:t>greater </a:t>
            </a:r>
            <a:r>
              <a:rPr lang="en-US" dirty="0"/>
              <a:t>speed   </a:t>
            </a:r>
            <a:endParaRPr lang="en-US" dirty="0" smtClean="0"/>
          </a:p>
          <a:p>
            <a:pPr marL="514350" lvl="0" indent="-514350">
              <a:buAutoNum type="alphaUcPeriod"/>
            </a:pPr>
            <a:r>
              <a:rPr lang="en-US" dirty="0" smtClean="0"/>
              <a:t>better accuracy</a:t>
            </a:r>
          </a:p>
          <a:p>
            <a:pPr marL="514350" lvl="0" indent="-514350">
              <a:buAutoNum type="alphaUcPeriod"/>
            </a:pPr>
            <a:r>
              <a:rPr lang="en-US" dirty="0" smtClean="0"/>
              <a:t>greater </a:t>
            </a:r>
            <a:r>
              <a:rPr lang="en-US" dirty="0"/>
              <a:t>distance</a:t>
            </a:r>
          </a:p>
          <a:p>
            <a:pPr marL="0" indent="0">
              <a:buNone/>
            </a:pPr>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70398" y="5105400"/>
            <a:ext cx="1773602" cy="1724711"/>
          </a:xfrm>
          <a:prstGeom prst="rect">
            <a:avLst/>
          </a:prstGeom>
        </p:spPr>
      </p:pic>
      <p:cxnSp>
        <p:nvCxnSpPr>
          <p:cNvPr id="5" name="Straight Connector 4"/>
          <p:cNvCxnSpPr/>
          <p:nvPr/>
        </p:nvCxnSpPr>
        <p:spPr>
          <a:xfrm>
            <a:off x="76200" y="5562600"/>
            <a:ext cx="7620000" cy="0"/>
          </a:xfrm>
          <a:prstGeom prst="line">
            <a:avLst/>
          </a:prstGeom>
          <a:ln w="38100">
            <a:solidFill>
              <a:srgbClr val="26306C"/>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76200" y="5638800"/>
            <a:ext cx="7620000" cy="0"/>
          </a:xfrm>
          <a:prstGeom prst="line">
            <a:avLst/>
          </a:prstGeom>
          <a:ln w="25400">
            <a:solidFill>
              <a:srgbClr val="26306C"/>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76200" y="5715000"/>
            <a:ext cx="7620000" cy="0"/>
          </a:xfrm>
          <a:prstGeom prst="line">
            <a:avLst/>
          </a:prstGeom>
          <a:ln w="19050">
            <a:solidFill>
              <a:srgbClr val="26306C"/>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76200" y="5867400"/>
            <a:ext cx="3733800" cy="830997"/>
          </a:xfrm>
          <a:prstGeom prst="rect">
            <a:avLst/>
          </a:prstGeom>
          <a:noFill/>
        </p:spPr>
        <p:txBody>
          <a:bodyPr wrap="square" rtlCol="0">
            <a:spAutoFit/>
          </a:bodyPr>
          <a:lstStyle/>
          <a:p>
            <a:r>
              <a:rPr lang="en-US" sz="1200" b="1" i="1" dirty="0" smtClean="0">
                <a:solidFill>
                  <a:srgbClr val="26306C"/>
                </a:solidFill>
                <a:latin typeface="Cambria" pitchFamily="18" charset="0"/>
              </a:rPr>
              <a:t>Curriculum &amp; Instruction/Educational Technologies Department</a:t>
            </a:r>
          </a:p>
          <a:p>
            <a:endParaRPr lang="en-US" sz="1200" b="1" i="1" dirty="0" smtClean="0">
              <a:solidFill>
                <a:srgbClr val="26306C"/>
              </a:solidFill>
              <a:latin typeface="Cambria" pitchFamily="18" charset="0"/>
            </a:endParaRPr>
          </a:p>
          <a:p>
            <a:r>
              <a:rPr lang="en-US" sz="1200" b="1" i="1" dirty="0" smtClean="0">
                <a:solidFill>
                  <a:srgbClr val="26306C"/>
                </a:solidFill>
                <a:latin typeface="Cambria" pitchFamily="18" charset="0"/>
              </a:rPr>
              <a:t>(610)769-4111</a:t>
            </a:r>
            <a:endParaRPr lang="en-US" sz="1200" b="1" i="1" dirty="0">
              <a:solidFill>
                <a:srgbClr val="26306C"/>
              </a:solidFill>
              <a:latin typeface="Cambria" pitchFamily="18" charset="0"/>
            </a:endParaRPr>
          </a:p>
        </p:txBody>
      </p:sp>
    </p:spTree>
    <p:extLst>
      <p:ext uri="{BB962C8B-B14F-4D97-AF65-F5344CB8AC3E}">
        <p14:creationId xmlns:p14="http://schemas.microsoft.com/office/powerpoint/2010/main" val="104589839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Turn – What Level?</a:t>
            </a:r>
            <a:endParaRPr lang="en-US" dirty="0"/>
          </a:p>
        </p:txBody>
      </p:sp>
      <p:sp>
        <p:nvSpPr>
          <p:cNvPr id="3" name="Content Placeholder 2"/>
          <p:cNvSpPr>
            <a:spLocks noGrp="1"/>
          </p:cNvSpPr>
          <p:nvPr>
            <p:ph idx="1"/>
          </p:nvPr>
        </p:nvSpPr>
        <p:spPr>
          <a:xfrm>
            <a:off x="628650" y="1399741"/>
            <a:ext cx="7886700" cy="4351338"/>
          </a:xfrm>
        </p:spPr>
        <p:txBody>
          <a:bodyPr/>
          <a:lstStyle/>
          <a:p>
            <a:pPr marL="0" lvl="0" indent="0">
              <a:buNone/>
            </a:pPr>
            <a:r>
              <a:rPr lang="en-US" dirty="0"/>
              <a:t>Rosa is on the way home from work when she remembers she needs to stop and purchase a birthday gift for tonight's party.  In this situation, which type of purchase will Rosa most likely make?  </a:t>
            </a:r>
            <a:endParaRPr lang="en-US" dirty="0" smtClean="0"/>
          </a:p>
          <a:p>
            <a:pPr marL="514350" lvl="0" indent="-514350">
              <a:buAutoNum type="alphaUcPeriod"/>
            </a:pPr>
            <a:r>
              <a:rPr lang="en-US" dirty="0" smtClean="0"/>
              <a:t>Impulse</a:t>
            </a:r>
          </a:p>
          <a:p>
            <a:pPr marL="514350" lvl="0" indent="-514350">
              <a:buAutoNum type="alphaUcPeriod"/>
            </a:pPr>
            <a:r>
              <a:rPr lang="en-US" dirty="0" smtClean="0"/>
              <a:t>Bargain</a:t>
            </a:r>
          </a:p>
          <a:p>
            <a:pPr marL="514350" lvl="0" indent="-514350">
              <a:buAutoNum type="alphaUcPeriod"/>
            </a:pPr>
            <a:r>
              <a:rPr lang="en-US" dirty="0" smtClean="0"/>
              <a:t>Comparison</a:t>
            </a:r>
          </a:p>
          <a:p>
            <a:pPr marL="514350" lvl="0" indent="-514350">
              <a:buAutoNum type="alphaUcPeriod"/>
            </a:pPr>
            <a:r>
              <a:rPr lang="en-US" dirty="0" smtClean="0"/>
              <a:t>coupon</a:t>
            </a:r>
            <a:endParaRPr lang="en-US" dirty="0"/>
          </a:p>
          <a:p>
            <a:pPr marL="0" indent="0">
              <a:buNone/>
            </a:pPr>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70398" y="5105400"/>
            <a:ext cx="1773602" cy="1724711"/>
          </a:xfrm>
          <a:prstGeom prst="rect">
            <a:avLst/>
          </a:prstGeom>
        </p:spPr>
      </p:pic>
      <p:cxnSp>
        <p:nvCxnSpPr>
          <p:cNvPr id="5" name="Straight Connector 4"/>
          <p:cNvCxnSpPr/>
          <p:nvPr/>
        </p:nvCxnSpPr>
        <p:spPr>
          <a:xfrm>
            <a:off x="76200" y="5562600"/>
            <a:ext cx="7620000" cy="0"/>
          </a:xfrm>
          <a:prstGeom prst="line">
            <a:avLst/>
          </a:prstGeom>
          <a:ln w="38100">
            <a:solidFill>
              <a:srgbClr val="26306C"/>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76200" y="5638800"/>
            <a:ext cx="7620000" cy="0"/>
          </a:xfrm>
          <a:prstGeom prst="line">
            <a:avLst/>
          </a:prstGeom>
          <a:ln w="25400">
            <a:solidFill>
              <a:srgbClr val="26306C"/>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76200" y="5715000"/>
            <a:ext cx="7620000" cy="0"/>
          </a:xfrm>
          <a:prstGeom prst="line">
            <a:avLst/>
          </a:prstGeom>
          <a:ln w="19050">
            <a:solidFill>
              <a:srgbClr val="26306C"/>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76200" y="5867400"/>
            <a:ext cx="3733800" cy="830997"/>
          </a:xfrm>
          <a:prstGeom prst="rect">
            <a:avLst/>
          </a:prstGeom>
          <a:noFill/>
        </p:spPr>
        <p:txBody>
          <a:bodyPr wrap="square" rtlCol="0">
            <a:spAutoFit/>
          </a:bodyPr>
          <a:lstStyle/>
          <a:p>
            <a:r>
              <a:rPr lang="en-US" sz="1200" b="1" i="1" dirty="0" smtClean="0">
                <a:solidFill>
                  <a:srgbClr val="26306C"/>
                </a:solidFill>
                <a:latin typeface="Cambria" pitchFamily="18" charset="0"/>
              </a:rPr>
              <a:t>Curriculum &amp; Instruction/Educational Technologies Department</a:t>
            </a:r>
          </a:p>
          <a:p>
            <a:endParaRPr lang="en-US" sz="1200" b="1" i="1" dirty="0" smtClean="0">
              <a:solidFill>
                <a:srgbClr val="26306C"/>
              </a:solidFill>
              <a:latin typeface="Cambria" pitchFamily="18" charset="0"/>
            </a:endParaRPr>
          </a:p>
          <a:p>
            <a:r>
              <a:rPr lang="en-US" sz="1200" b="1" i="1" dirty="0" smtClean="0">
                <a:solidFill>
                  <a:srgbClr val="26306C"/>
                </a:solidFill>
                <a:latin typeface="Cambria" pitchFamily="18" charset="0"/>
              </a:rPr>
              <a:t>(610)769-4111</a:t>
            </a:r>
            <a:endParaRPr lang="en-US" sz="1200" b="1" i="1" dirty="0">
              <a:solidFill>
                <a:srgbClr val="26306C"/>
              </a:solidFill>
              <a:latin typeface="Cambria" pitchFamily="18" charset="0"/>
            </a:endParaRPr>
          </a:p>
        </p:txBody>
      </p:sp>
    </p:spTree>
    <p:extLst>
      <p:ext uri="{BB962C8B-B14F-4D97-AF65-F5344CB8AC3E}">
        <p14:creationId xmlns:p14="http://schemas.microsoft.com/office/powerpoint/2010/main" val="6571793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Turn – What Level?</a:t>
            </a:r>
            <a:endParaRPr lang="en-US" dirty="0"/>
          </a:p>
        </p:txBody>
      </p:sp>
      <p:sp>
        <p:nvSpPr>
          <p:cNvPr id="3" name="Content Placeholder 2"/>
          <p:cNvSpPr>
            <a:spLocks noGrp="1"/>
          </p:cNvSpPr>
          <p:nvPr>
            <p:ph idx="1"/>
          </p:nvPr>
        </p:nvSpPr>
        <p:spPr>
          <a:xfrm>
            <a:off x="628650" y="1399741"/>
            <a:ext cx="7886700" cy="4351338"/>
          </a:xfrm>
        </p:spPr>
        <p:txBody>
          <a:bodyPr/>
          <a:lstStyle/>
          <a:p>
            <a:pPr marL="0" lvl="0" indent="0">
              <a:buNone/>
            </a:pPr>
            <a:endParaRPr lang="en-US" dirty="0" smtClean="0"/>
          </a:p>
          <a:p>
            <a:pPr marL="0" lvl="0" indent="0">
              <a:buNone/>
            </a:pPr>
            <a:r>
              <a:rPr lang="en-US" dirty="0" smtClean="0"/>
              <a:t>Investigate </a:t>
            </a:r>
            <a:r>
              <a:rPr lang="en-US" dirty="0"/>
              <a:t>the causes for and reactions to the Great Depression and compare them to the causes and reactions to today's economic situation, identifying the differences and explaining why those strategies may or may not work.</a:t>
            </a:r>
          </a:p>
          <a:p>
            <a:pPr marL="0" indent="0">
              <a:buNone/>
            </a:pPr>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70398" y="5105400"/>
            <a:ext cx="1773602" cy="1724711"/>
          </a:xfrm>
          <a:prstGeom prst="rect">
            <a:avLst/>
          </a:prstGeom>
        </p:spPr>
      </p:pic>
      <p:cxnSp>
        <p:nvCxnSpPr>
          <p:cNvPr id="5" name="Straight Connector 4"/>
          <p:cNvCxnSpPr/>
          <p:nvPr/>
        </p:nvCxnSpPr>
        <p:spPr>
          <a:xfrm>
            <a:off x="76200" y="5562600"/>
            <a:ext cx="7620000" cy="0"/>
          </a:xfrm>
          <a:prstGeom prst="line">
            <a:avLst/>
          </a:prstGeom>
          <a:ln w="38100">
            <a:solidFill>
              <a:srgbClr val="26306C"/>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76200" y="5638800"/>
            <a:ext cx="7620000" cy="0"/>
          </a:xfrm>
          <a:prstGeom prst="line">
            <a:avLst/>
          </a:prstGeom>
          <a:ln w="25400">
            <a:solidFill>
              <a:srgbClr val="26306C"/>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76200" y="5715000"/>
            <a:ext cx="7620000" cy="0"/>
          </a:xfrm>
          <a:prstGeom prst="line">
            <a:avLst/>
          </a:prstGeom>
          <a:ln w="19050">
            <a:solidFill>
              <a:srgbClr val="26306C"/>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76200" y="5867400"/>
            <a:ext cx="3733800" cy="830997"/>
          </a:xfrm>
          <a:prstGeom prst="rect">
            <a:avLst/>
          </a:prstGeom>
          <a:noFill/>
        </p:spPr>
        <p:txBody>
          <a:bodyPr wrap="square" rtlCol="0">
            <a:spAutoFit/>
          </a:bodyPr>
          <a:lstStyle/>
          <a:p>
            <a:r>
              <a:rPr lang="en-US" sz="1200" b="1" i="1" dirty="0" smtClean="0">
                <a:solidFill>
                  <a:srgbClr val="26306C"/>
                </a:solidFill>
                <a:latin typeface="Cambria" pitchFamily="18" charset="0"/>
              </a:rPr>
              <a:t>Curriculum &amp; Instruction/Educational Technologies Department</a:t>
            </a:r>
          </a:p>
          <a:p>
            <a:endParaRPr lang="en-US" sz="1200" b="1" i="1" dirty="0" smtClean="0">
              <a:solidFill>
                <a:srgbClr val="26306C"/>
              </a:solidFill>
              <a:latin typeface="Cambria" pitchFamily="18" charset="0"/>
            </a:endParaRPr>
          </a:p>
          <a:p>
            <a:r>
              <a:rPr lang="en-US" sz="1200" b="1" i="1" dirty="0" smtClean="0">
                <a:solidFill>
                  <a:srgbClr val="26306C"/>
                </a:solidFill>
                <a:latin typeface="Cambria" pitchFamily="18" charset="0"/>
              </a:rPr>
              <a:t>(610)769-4111</a:t>
            </a:r>
            <a:endParaRPr lang="en-US" sz="1200" b="1" i="1" dirty="0">
              <a:solidFill>
                <a:srgbClr val="26306C"/>
              </a:solidFill>
              <a:latin typeface="Cambria" pitchFamily="18" charset="0"/>
            </a:endParaRPr>
          </a:p>
        </p:txBody>
      </p:sp>
    </p:spTree>
    <p:extLst>
      <p:ext uri="{BB962C8B-B14F-4D97-AF65-F5344CB8AC3E}">
        <p14:creationId xmlns:p14="http://schemas.microsoft.com/office/powerpoint/2010/main" val="410595871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Turn – What Level?</a:t>
            </a:r>
            <a:endParaRPr lang="en-US" dirty="0"/>
          </a:p>
        </p:txBody>
      </p:sp>
      <p:sp>
        <p:nvSpPr>
          <p:cNvPr id="3" name="Content Placeholder 2"/>
          <p:cNvSpPr>
            <a:spLocks noGrp="1"/>
          </p:cNvSpPr>
          <p:nvPr>
            <p:ph idx="1"/>
          </p:nvPr>
        </p:nvSpPr>
        <p:spPr>
          <a:xfrm>
            <a:off x="628650" y="1399741"/>
            <a:ext cx="7886700" cy="4351338"/>
          </a:xfrm>
        </p:spPr>
        <p:txBody>
          <a:bodyPr/>
          <a:lstStyle/>
          <a:p>
            <a:pPr marL="0" indent="0">
              <a:buNone/>
            </a:pPr>
            <a:endParaRPr lang="en-US" dirty="0" smtClean="0"/>
          </a:p>
          <a:p>
            <a:pPr marL="0" indent="0">
              <a:buNone/>
            </a:pPr>
            <a:r>
              <a:rPr lang="en-US" dirty="0" smtClean="0"/>
              <a:t>What </a:t>
            </a:r>
            <a:r>
              <a:rPr lang="en-US" dirty="0"/>
              <a:t>literary device is the narrator using when he says, "Within the week it sickened to a raging fever, and its pulse went up to a hundred and fifty in the shade</a:t>
            </a:r>
            <a:r>
              <a:rPr lang="en-US" dirty="0" smtClean="0"/>
              <a:t>"?</a:t>
            </a:r>
          </a:p>
          <a:p>
            <a:pPr marL="0" indent="0">
              <a:buNone/>
            </a:pPr>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70398" y="5105400"/>
            <a:ext cx="1773602" cy="1724711"/>
          </a:xfrm>
          <a:prstGeom prst="rect">
            <a:avLst/>
          </a:prstGeom>
        </p:spPr>
      </p:pic>
      <p:cxnSp>
        <p:nvCxnSpPr>
          <p:cNvPr id="5" name="Straight Connector 4"/>
          <p:cNvCxnSpPr/>
          <p:nvPr/>
        </p:nvCxnSpPr>
        <p:spPr>
          <a:xfrm>
            <a:off x="76200" y="5562600"/>
            <a:ext cx="7620000" cy="0"/>
          </a:xfrm>
          <a:prstGeom prst="line">
            <a:avLst/>
          </a:prstGeom>
          <a:ln w="38100">
            <a:solidFill>
              <a:srgbClr val="26306C"/>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76200" y="5638800"/>
            <a:ext cx="7620000" cy="0"/>
          </a:xfrm>
          <a:prstGeom prst="line">
            <a:avLst/>
          </a:prstGeom>
          <a:ln w="25400">
            <a:solidFill>
              <a:srgbClr val="26306C"/>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76200" y="5715000"/>
            <a:ext cx="7620000" cy="0"/>
          </a:xfrm>
          <a:prstGeom prst="line">
            <a:avLst/>
          </a:prstGeom>
          <a:ln w="19050">
            <a:solidFill>
              <a:srgbClr val="26306C"/>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76200" y="5867400"/>
            <a:ext cx="3733800" cy="830997"/>
          </a:xfrm>
          <a:prstGeom prst="rect">
            <a:avLst/>
          </a:prstGeom>
          <a:noFill/>
        </p:spPr>
        <p:txBody>
          <a:bodyPr wrap="square" rtlCol="0">
            <a:spAutoFit/>
          </a:bodyPr>
          <a:lstStyle/>
          <a:p>
            <a:r>
              <a:rPr lang="en-US" sz="1200" b="1" i="1" dirty="0" smtClean="0">
                <a:solidFill>
                  <a:srgbClr val="26306C"/>
                </a:solidFill>
                <a:latin typeface="Cambria" pitchFamily="18" charset="0"/>
              </a:rPr>
              <a:t>Curriculum &amp; Instruction/Educational Technologies Department</a:t>
            </a:r>
          </a:p>
          <a:p>
            <a:endParaRPr lang="en-US" sz="1200" b="1" i="1" dirty="0" smtClean="0">
              <a:solidFill>
                <a:srgbClr val="26306C"/>
              </a:solidFill>
              <a:latin typeface="Cambria" pitchFamily="18" charset="0"/>
            </a:endParaRPr>
          </a:p>
          <a:p>
            <a:r>
              <a:rPr lang="en-US" sz="1200" b="1" i="1" dirty="0" smtClean="0">
                <a:solidFill>
                  <a:srgbClr val="26306C"/>
                </a:solidFill>
                <a:latin typeface="Cambria" pitchFamily="18" charset="0"/>
              </a:rPr>
              <a:t>(610)769-4111</a:t>
            </a:r>
            <a:endParaRPr lang="en-US" sz="1200" b="1" i="1" dirty="0">
              <a:solidFill>
                <a:srgbClr val="26306C"/>
              </a:solidFill>
              <a:latin typeface="Cambria" pitchFamily="18" charset="0"/>
            </a:endParaRPr>
          </a:p>
        </p:txBody>
      </p:sp>
    </p:spTree>
    <p:extLst>
      <p:ext uri="{BB962C8B-B14F-4D97-AF65-F5344CB8AC3E}">
        <p14:creationId xmlns:p14="http://schemas.microsoft.com/office/powerpoint/2010/main" val="377921025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Turn – What Level?</a:t>
            </a:r>
            <a:endParaRPr lang="en-US" dirty="0"/>
          </a:p>
        </p:txBody>
      </p:sp>
      <p:sp>
        <p:nvSpPr>
          <p:cNvPr id="3" name="Content Placeholder 2"/>
          <p:cNvSpPr>
            <a:spLocks noGrp="1"/>
          </p:cNvSpPr>
          <p:nvPr>
            <p:ph idx="1"/>
          </p:nvPr>
        </p:nvSpPr>
        <p:spPr>
          <a:xfrm>
            <a:off x="628650" y="1399741"/>
            <a:ext cx="7886700" cy="4351338"/>
          </a:xfrm>
        </p:spPr>
        <p:txBody>
          <a:bodyPr/>
          <a:lstStyle/>
          <a:p>
            <a:pPr marL="0" lvl="0" indent="0">
              <a:buNone/>
            </a:pPr>
            <a:r>
              <a:rPr lang="en-US" dirty="0"/>
              <a:t>A user wants to detect and clean a virus infected file as it is opened.  Which of the following would best achieve </a:t>
            </a:r>
            <a:r>
              <a:rPr lang="en-US" dirty="0" smtClean="0"/>
              <a:t>this?</a:t>
            </a:r>
          </a:p>
          <a:p>
            <a:pPr marL="514350" lvl="0" indent="-514350">
              <a:buAutoNum type="alphaUcPeriod"/>
            </a:pPr>
            <a:r>
              <a:rPr lang="en-US" dirty="0" smtClean="0"/>
              <a:t>Schedule </a:t>
            </a:r>
            <a:r>
              <a:rPr lang="en-US" dirty="0"/>
              <a:t>a local virus </a:t>
            </a:r>
            <a:r>
              <a:rPr lang="en-US" dirty="0" smtClean="0"/>
              <a:t>scan</a:t>
            </a:r>
          </a:p>
          <a:p>
            <a:pPr marL="514350" lvl="0" indent="-514350">
              <a:buAutoNum type="alphaUcPeriod"/>
            </a:pPr>
            <a:r>
              <a:rPr lang="en-US" dirty="0" smtClean="0"/>
              <a:t>utilize </a:t>
            </a:r>
            <a:r>
              <a:rPr lang="en-US" dirty="0"/>
              <a:t>a real-time virus </a:t>
            </a:r>
            <a:r>
              <a:rPr lang="en-US" dirty="0" smtClean="0"/>
              <a:t>scan</a:t>
            </a:r>
          </a:p>
          <a:p>
            <a:pPr marL="514350" lvl="0" indent="-514350">
              <a:buAutoNum type="alphaUcPeriod"/>
            </a:pPr>
            <a:r>
              <a:rPr lang="en-US" dirty="0" smtClean="0"/>
              <a:t>perform </a:t>
            </a:r>
            <a:r>
              <a:rPr lang="en-US" dirty="0"/>
              <a:t>a scheduled network virus </a:t>
            </a:r>
            <a:r>
              <a:rPr lang="en-US" dirty="0" smtClean="0"/>
              <a:t>scan</a:t>
            </a:r>
          </a:p>
          <a:p>
            <a:pPr marL="514350" lvl="0" indent="-514350">
              <a:buAutoNum type="alphaUcPeriod"/>
            </a:pPr>
            <a:r>
              <a:rPr lang="en-US" dirty="0" smtClean="0"/>
              <a:t>perform </a:t>
            </a:r>
            <a:r>
              <a:rPr lang="en-US" dirty="0"/>
              <a:t>a complete virus scan of all hard disks</a:t>
            </a:r>
          </a:p>
          <a:p>
            <a:pPr marL="0" indent="0">
              <a:buNone/>
            </a:pPr>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70398" y="5105400"/>
            <a:ext cx="1773602" cy="1724711"/>
          </a:xfrm>
          <a:prstGeom prst="rect">
            <a:avLst/>
          </a:prstGeom>
        </p:spPr>
      </p:pic>
      <p:cxnSp>
        <p:nvCxnSpPr>
          <p:cNvPr id="5" name="Straight Connector 4"/>
          <p:cNvCxnSpPr/>
          <p:nvPr/>
        </p:nvCxnSpPr>
        <p:spPr>
          <a:xfrm>
            <a:off x="76200" y="5562600"/>
            <a:ext cx="7620000" cy="0"/>
          </a:xfrm>
          <a:prstGeom prst="line">
            <a:avLst/>
          </a:prstGeom>
          <a:ln w="38100">
            <a:solidFill>
              <a:srgbClr val="26306C"/>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76200" y="5638800"/>
            <a:ext cx="7620000" cy="0"/>
          </a:xfrm>
          <a:prstGeom prst="line">
            <a:avLst/>
          </a:prstGeom>
          <a:ln w="25400">
            <a:solidFill>
              <a:srgbClr val="26306C"/>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76200" y="5715000"/>
            <a:ext cx="7620000" cy="0"/>
          </a:xfrm>
          <a:prstGeom prst="line">
            <a:avLst/>
          </a:prstGeom>
          <a:ln w="19050">
            <a:solidFill>
              <a:srgbClr val="26306C"/>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76200" y="5867400"/>
            <a:ext cx="3733800" cy="830997"/>
          </a:xfrm>
          <a:prstGeom prst="rect">
            <a:avLst/>
          </a:prstGeom>
          <a:noFill/>
        </p:spPr>
        <p:txBody>
          <a:bodyPr wrap="square" rtlCol="0">
            <a:spAutoFit/>
          </a:bodyPr>
          <a:lstStyle/>
          <a:p>
            <a:r>
              <a:rPr lang="en-US" sz="1200" b="1" i="1" dirty="0" smtClean="0">
                <a:solidFill>
                  <a:srgbClr val="26306C"/>
                </a:solidFill>
                <a:latin typeface="Cambria" pitchFamily="18" charset="0"/>
              </a:rPr>
              <a:t>Curriculum &amp; Instruction/Educational Technologies Department</a:t>
            </a:r>
          </a:p>
          <a:p>
            <a:endParaRPr lang="en-US" sz="1200" b="1" i="1" dirty="0" smtClean="0">
              <a:solidFill>
                <a:srgbClr val="26306C"/>
              </a:solidFill>
              <a:latin typeface="Cambria" pitchFamily="18" charset="0"/>
            </a:endParaRPr>
          </a:p>
          <a:p>
            <a:r>
              <a:rPr lang="en-US" sz="1200" b="1" i="1" dirty="0" smtClean="0">
                <a:solidFill>
                  <a:srgbClr val="26306C"/>
                </a:solidFill>
                <a:latin typeface="Cambria" pitchFamily="18" charset="0"/>
              </a:rPr>
              <a:t>(610)769-4111</a:t>
            </a:r>
            <a:endParaRPr lang="en-US" sz="1200" b="1" i="1" dirty="0">
              <a:solidFill>
                <a:srgbClr val="26306C"/>
              </a:solidFill>
              <a:latin typeface="Cambria" pitchFamily="18" charset="0"/>
            </a:endParaRPr>
          </a:p>
        </p:txBody>
      </p:sp>
    </p:spTree>
    <p:extLst>
      <p:ext uri="{BB962C8B-B14F-4D97-AF65-F5344CB8AC3E}">
        <p14:creationId xmlns:p14="http://schemas.microsoft.com/office/powerpoint/2010/main" val="300359472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Turn – What Level?</a:t>
            </a:r>
            <a:endParaRPr lang="en-US" dirty="0"/>
          </a:p>
        </p:txBody>
      </p:sp>
      <p:sp>
        <p:nvSpPr>
          <p:cNvPr id="3" name="Content Placeholder 2"/>
          <p:cNvSpPr>
            <a:spLocks noGrp="1"/>
          </p:cNvSpPr>
          <p:nvPr>
            <p:ph idx="1"/>
          </p:nvPr>
        </p:nvSpPr>
        <p:spPr>
          <a:xfrm>
            <a:off x="628650" y="1399741"/>
            <a:ext cx="7886700" cy="4351338"/>
          </a:xfrm>
        </p:spPr>
        <p:txBody>
          <a:bodyPr/>
          <a:lstStyle/>
          <a:p>
            <a:pPr marL="0" indent="0">
              <a:buNone/>
            </a:pPr>
            <a:endParaRPr lang="en-US" dirty="0" smtClean="0"/>
          </a:p>
          <a:p>
            <a:pPr marL="0" indent="0">
              <a:buNone/>
            </a:pPr>
            <a:endParaRPr lang="en-US" dirty="0"/>
          </a:p>
          <a:p>
            <a:pPr marL="0" indent="0">
              <a:buNone/>
            </a:pPr>
            <a:r>
              <a:rPr lang="en-US" dirty="0"/>
              <a:t>What is one way to create a rough texture in a painting?</a:t>
            </a:r>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70398" y="5105400"/>
            <a:ext cx="1773602" cy="1724711"/>
          </a:xfrm>
          <a:prstGeom prst="rect">
            <a:avLst/>
          </a:prstGeom>
        </p:spPr>
      </p:pic>
      <p:cxnSp>
        <p:nvCxnSpPr>
          <p:cNvPr id="5" name="Straight Connector 4"/>
          <p:cNvCxnSpPr/>
          <p:nvPr/>
        </p:nvCxnSpPr>
        <p:spPr>
          <a:xfrm>
            <a:off x="76200" y="5562600"/>
            <a:ext cx="7620000" cy="0"/>
          </a:xfrm>
          <a:prstGeom prst="line">
            <a:avLst/>
          </a:prstGeom>
          <a:ln w="38100">
            <a:solidFill>
              <a:srgbClr val="26306C"/>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76200" y="5638800"/>
            <a:ext cx="7620000" cy="0"/>
          </a:xfrm>
          <a:prstGeom prst="line">
            <a:avLst/>
          </a:prstGeom>
          <a:ln w="25400">
            <a:solidFill>
              <a:srgbClr val="26306C"/>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76200" y="5715000"/>
            <a:ext cx="7620000" cy="0"/>
          </a:xfrm>
          <a:prstGeom prst="line">
            <a:avLst/>
          </a:prstGeom>
          <a:ln w="19050">
            <a:solidFill>
              <a:srgbClr val="26306C"/>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76200" y="5867400"/>
            <a:ext cx="3733800" cy="830997"/>
          </a:xfrm>
          <a:prstGeom prst="rect">
            <a:avLst/>
          </a:prstGeom>
          <a:noFill/>
        </p:spPr>
        <p:txBody>
          <a:bodyPr wrap="square" rtlCol="0">
            <a:spAutoFit/>
          </a:bodyPr>
          <a:lstStyle/>
          <a:p>
            <a:r>
              <a:rPr lang="en-US" sz="1200" b="1" i="1" dirty="0" smtClean="0">
                <a:solidFill>
                  <a:srgbClr val="26306C"/>
                </a:solidFill>
                <a:latin typeface="Cambria" pitchFamily="18" charset="0"/>
              </a:rPr>
              <a:t>Curriculum &amp; Instruction/Educational Technologies Department</a:t>
            </a:r>
          </a:p>
          <a:p>
            <a:endParaRPr lang="en-US" sz="1200" b="1" i="1" dirty="0" smtClean="0">
              <a:solidFill>
                <a:srgbClr val="26306C"/>
              </a:solidFill>
              <a:latin typeface="Cambria" pitchFamily="18" charset="0"/>
            </a:endParaRPr>
          </a:p>
          <a:p>
            <a:r>
              <a:rPr lang="en-US" sz="1200" b="1" i="1" dirty="0" smtClean="0">
                <a:solidFill>
                  <a:srgbClr val="26306C"/>
                </a:solidFill>
                <a:latin typeface="Cambria" pitchFamily="18" charset="0"/>
              </a:rPr>
              <a:t>(610)769-4111</a:t>
            </a:r>
            <a:endParaRPr lang="en-US" sz="1200" b="1" i="1" dirty="0">
              <a:solidFill>
                <a:srgbClr val="26306C"/>
              </a:solidFill>
              <a:latin typeface="Cambria" pitchFamily="18" charset="0"/>
            </a:endParaRPr>
          </a:p>
        </p:txBody>
      </p:sp>
    </p:spTree>
    <p:extLst>
      <p:ext uri="{BB962C8B-B14F-4D97-AF65-F5344CB8AC3E}">
        <p14:creationId xmlns:p14="http://schemas.microsoft.com/office/powerpoint/2010/main" val="420117431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89762"/>
            <a:ext cx="7886700" cy="1325563"/>
          </a:xfrm>
        </p:spPr>
        <p:txBody>
          <a:bodyPr/>
          <a:lstStyle/>
          <a:p>
            <a:r>
              <a:rPr lang="en-US" dirty="0" smtClean="0"/>
              <a:t>Your Turn – What Level?</a:t>
            </a:r>
            <a:endParaRPr lang="en-US" dirty="0"/>
          </a:p>
        </p:txBody>
      </p:sp>
      <p:sp>
        <p:nvSpPr>
          <p:cNvPr id="3" name="Content Placeholder 2"/>
          <p:cNvSpPr>
            <a:spLocks noGrp="1"/>
          </p:cNvSpPr>
          <p:nvPr>
            <p:ph idx="1"/>
          </p:nvPr>
        </p:nvSpPr>
        <p:spPr>
          <a:xfrm>
            <a:off x="628650" y="1274481"/>
            <a:ext cx="7886700" cy="4351338"/>
          </a:xfrm>
        </p:spPr>
        <p:txBody>
          <a:bodyPr/>
          <a:lstStyle/>
          <a:p>
            <a:pPr marL="0" indent="0">
              <a:buNone/>
            </a:pPr>
            <a:r>
              <a:rPr lang="en-US" dirty="0"/>
              <a:t>S = a/b + c/d     </a:t>
            </a:r>
            <a:endParaRPr lang="en-US" dirty="0" smtClean="0"/>
          </a:p>
          <a:p>
            <a:pPr marL="0" indent="0">
              <a:buNone/>
            </a:pPr>
            <a:r>
              <a:rPr lang="en-US" dirty="0" smtClean="0"/>
              <a:t>If </a:t>
            </a:r>
            <a:r>
              <a:rPr lang="en-US" dirty="0"/>
              <a:t>0&lt;a&lt;b&lt;c&lt;d in the equation above, then the greatest increase in S would result from adding 1 to the value of which </a:t>
            </a:r>
            <a:r>
              <a:rPr lang="en-US" dirty="0" smtClean="0"/>
              <a:t>variable?</a:t>
            </a:r>
          </a:p>
          <a:p>
            <a:pPr marL="514350" indent="-514350">
              <a:buAutoNum type="alphaUcPeriod"/>
            </a:pPr>
            <a:r>
              <a:rPr lang="en-US" dirty="0" smtClean="0"/>
              <a:t>a</a:t>
            </a:r>
          </a:p>
          <a:p>
            <a:pPr marL="514350" indent="-514350">
              <a:buAutoNum type="alphaUcPeriod"/>
            </a:pPr>
            <a:r>
              <a:rPr lang="en-US" dirty="0" smtClean="0"/>
              <a:t>b</a:t>
            </a:r>
          </a:p>
          <a:p>
            <a:pPr marL="514350" indent="-514350">
              <a:buAutoNum type="alphaUcPeriod"/>
            </a:pPr>
            <a:r>
              <a:rPr lang="en-US" dirty="0" smtClean="0"/>
              <a:t>c  </a:t>
            </a:r>
          </a:p>
          <a:p>
            <a:pPr marL="514350" indent="-514350">
              <a:buAutoNum type="alphaUcPeriod"/>
            </a:pPr>
            <a:r>
              <a:rPr lang="en-US" dirty="0" smtClean="0"/>
              <a:t>d  </a:t>
            </a:r>
          </a:p>
          <a:p>
            <a:pPr marL="514350" indent="-514350">
              <a:buAutoNum type="alphaUcPeriod"/>
            </a:pPr>
            <a:r>
              <a:rPr lang="en-US" dirty="0" smtClean="0"/>
              <a:t>There </a:t>
            </a:r>
            <a:r>
              <a:rPr lang="en-US" dirty="0"/>
              <a:t>is not enough information.</a:t>
            </a:r>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70398" y="5105400"/>
            <a:ext cx="1773602" cy="1724711"/>
          </a:xfrm>
          <a:prstGeom prst="rect">
            <a:avLst/>
          </a:prstGeom>
        </p:spPr>
      </p:pic>
      <p:cxnSp>
        <p:nvCxnSpPr>
          <p:cNvPr id="5" name="Straight Connector 4"/>
          <p:cNvCxnSpPr/>
          <p:nvPr/>
        </p:nvCxnSpPr>
        <p:spPr>
          <a:xfrm>
            <a:off x="76200" y="5562600"/>
            <a:ext cx="7620000" cy="0"/>
          </a:xfrm>
          <a:prstGeom prst="line">
            <a:avLst/>
          </a:prstGeom>
          <a:ln w="38100">
            <a:solidFill>
              <a:srgbClr val="26306C"/>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76200" y="5638800"/>
            <a:ext cx="7620000" cy="0"/>
          </a:xfrm>
          <a:prstGeom prst="line">
            <a:avLst/>
          </a:prstGeom>
          <a:ln w="25400">
            <a:solidFill>
              <a:srgbClr val="26306C"/>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76200" y="5715000"/>
            <a:ext cx="7620000" cy="0"/>
          </a:xfrm>
          <a:prstGeom prst="line">
            <a:avLst/>
          </a:prstGeom>
          <a:ln w="19050">
            <a:solidFill>
              <a:srgbClr val="26306C"/>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76200" y="5867400"/>
            <a:ext cx="3733800" cy="830997"/>
          </a:xfrm>
          <a:prstGeom prst="rect">
            <a:avLst/>
          </a:prstGeom>
          <a:noFill/>
        </p:spPr>
        <p:txBody>
          <a:bodyPr wrap="square" rtlCol="0">
            <a:spAutoFit/>
          </a:bodyPr>
          <a:lstStyle/>
          <a:p>
            <a:r>
              <a:rPr lang="en-US" sz="1200" b="1" i="1" dirty="0" smtClean="0">
                <a:solidFill>
                  <a:srgbClr val="26306C"/>
                </a:solidFill>
                <a:latin typeface="Cambria" pitchFamily="18" charset="0"/>
              </a:rPr>
              <a:t>Curriculum &amp; Instruction/Educational Technologies Department</a:t>
            </a:r>
          </a:p>
          <a:p>
            <a:endParaRPr lang="en-US" sz="1200" b="1" i="1" dirty="0" smtClean="0">
              <a:solidFill>
                <a:srgbClr val="26306C"/>
              </a:solidFill>
              <a:latin typeface="Cambria" pitchFamily="18" charset="0"/>
            </a:endParaRPr>
          </a:p>
          <a:p>
            <a:r>
              <a:rPr lang="en-US" sz="1200" b="1" i="1" dirty="0" smtClean="0">
                <a:solidFill>
                  <a:srgbClr val="26306C"/>
                </a:solidFill>
                <a:latin typeface="Cambria" pitchFamily="18" charset="0"/>
              </a:rPr>
              <a:t>(610)769-4111</a:t>
            </a:r>
            <a:endParaRPr lang="en-US" sz="1200" b="1" i="1" dirty="0">
              <a:solidFill>
                <a:srgbClr val="26306C"/>
              </a:solidFill>
              <a:latin typeface="Cambria" pitchFamily="18" charset="0"/>
            </a:endParaRPr>
          </a:p>
        </p:txBody>
      </p:sp>
    </p:spTree>
    <p:extLst>
      <p:ext uri="{BB962C8B-B14F-4D97-AF65-F5344CB8AC3E}">
        <p14:creationId xmlns:p14="http://schemas.microsoft.com/office/powerpoint/2010/main" val="343235669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Turn – What Level?</a:t>
            </a:r>
            <a:endParaRPr lang="en-US" dirty="0"/>
          </a:p>
        </p:txBody>
      </p:sp>
      <p:sp>
        <p:nvSpPr>
          <p:cNvPr id="3" name="Content Placeholder 2"/>
          <p:cNvSpPr>
            <a:spLocks noGrp="1"/>
          </p:cNvSpPr>
          <p:nvPr>
            <p:ph idx="1"/>
          </p:nvPr>
        </p:nvSpPr>
        <p:spPr>
          <a:xfrm>
            <a:off x="628650" y="1399741"/>
            <a:ext cx="7886700" cy="4351338"/>
          </a:xfrm>
        </p:spPr>
        <p:txBody>
          <a:bodyPr/>
          <a:lstStyle/>
          <a:p>
            <a:pPr marL="0" lvl="0" indent="0">
              <a:buNone/>
            </a:pPr>
            <a:endParaRPr lang="en-US" dirty="0" smtClean="0"/>
          </a:p>
          <a:p>
            <a:pPr marL="0" lvl="0" indent="0">
              <a:buNone/>
            </a:pPr>
            <a:r>
              <a:rPr lang="en-US" dirty="0" smtClean="0"/>
              <a:t>Read </a:t>
            </a:r>
            <a:r>
              <a:rPr lang="en-US" dirty="0"/>
              <a:t>and perform the following rhythm.  </a:t>
            </a:r>
            <a:endParaRPr lang="en-US" dirty="0" smtClean="0"/>
          </a:p>
          <a:p>
            <a:pPr marL="0" lvl="0" indent="0">
              <a:buNone/>
            </a:pPr>
            <a:r>
              <a:rPr lang="en-US" dirty="0" smtClean="0"/>
              <a:t>(</a:t>
            </a:r>
            <a:r>
              <a:rPr lang="en-US" dirty="0"/>
              <a:t>several measures of a rhythm are given in notation form</a:t>
            </a:r>
            <a:r>
              <a:rPr lang="en-US" dirty="0" smtClean="0"/>
              <a:t>)</a:t>
            </a:r>
          </a:p>
          <a:p>
            <a:pPr marL="0" lvl="0" indent="0">
              <a:buNone/>
            </a:pPr>
            <a:endParaRPr lang="en-US" dirty="0"/>
          </a:p>
          <a:p>
            <a:pPr marL="0" lvl="0" indent="0">
              <a:buNone/>
            </a:pPr>
            <a:endParaRPr lang="en-US" dirty="0"/>
          </a:p>
          <a:p>
            <a:pPr marL="0" indent="0">
              <a:buNone/>
            </a:pPr>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70398" y="5105400"/>
            <a:ext cx="1773602" cy="1724711"/>
          </a:xfrm>
          <a:prstGeom prst="rect">
            <a:avLst/>
          </a:prstGeom>
        </p:spPr>
      </p:pic>
      <p:cxnSp>
        <p:nvCxnSpPr>
          <p:cNvPr id="5" name="Straight Connector 4"/>
          <p:cNvCxnSpPr/>
          <p:nvPr/>
        </p:nvCxnSpPr>
        <p:spPr>
          <a:xfrm>
            <a:off x="76200" y="5562600"/>
            <a:ext cx="7620000" cy="0"/>
          </a:xfrm>
          <a:prstGeom prst="line">
            <a:avLst/>
          </a:prstGeom>
          <a:ln w="38100">
            <a:solidFill>
              <a:srgbClr val="26306C"/>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76200" y="5638800"/>
            <a:ext cx="7620000" cy="0"/>
          </a:xfrm>
          <a:prstGeom prst="line">
            <a:avLst/>
          </a:prstGeom>
          <a:ln w="25400">
            <a:solidFill>
              <a:srgbClr val="26306C"/>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76200" y="5715000"/>
            <a:ext cx="7620000" cy="0"/>
          </a:xfrm>
          <a:prstGeom prst="line">
            <a:avLst/>
          </a:prstGeom>
          <a:ln w="19050">
            <a:solidFill>
              <a:srgbClr val="26306C"/>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76200" y="5867400"/>
            <a:ext cx="3733800" cy="830997"/>
          </a:xfrm>
          <a:prstGeom prst="rect">
            <a:avLst/>
          </a:prstGeom>
          <a:noFill/>
        </p:spPr>
        <p:txBody>
          <a:bodyPr wrap="square" rtlCol="0">
            <a:spAutoFit/>
          </a:bodyPr>
          <a:lstStyle/>
          <a:p>
            <a:r>
              <a:rPr lang="en-US" sz="1200" b="1" i="1" dirty="0" smtClean="0">
                <a:solidFill>
                  <a:srgbClr val="26306C"/>
                </a:solidFill>
                <a:latin typeface="Cambria" pitchFamily="18" charset="0"/>
              </a:rPr>
              <a:t>Curriculum &amp; Instruction/Educational Technologies Department</a:t>
            </a:r>
          </a:p>
          <a:p>
            <a:endParaRPr lang="en-US" sz="1200" b="1" i="1" dirty="0" smtClean="0">
              <a:solidFill>
                <a:srgbClr val="26306C"/>
              </a:solidFill>
              <a:latin typeface="Cambria" pitchFamily="18" charset="0"/>
            </a:endParaRPr>
          </a:p>
          <a:p>
            <a:r>
              <a:rPr lang="en-US" sz="1200" b="1" i="1" dirty="0" smtClean="0">
                <a:solidFill>
                  <a:srgbClr val="26306C"/>
                </a:solidFill>
                <a:latin typeface="Cambria" pitchFamily="18" charset="0"/>
              </a:rPr>
              <a:t>(610)769-4111</a:t>
            </a:r>
            <a:endParaRPr lang="en-US" sz="1200" b="1" i="1" dirty="0">
              <a:solidFill>
                <a:srgbClr val="26306C"/>
              </a:solidFill>
              <a:latin typeface="Cambria" pitchFamily="18" charset="0"/>
            </a:endParaRPr>
          </a:p>
        </p:txBody>
      </p:sp>
    </p:spTree>
    <p:extLst>
      <p:ext uri="{BB962C8B-B14F-4D97-AF65-F5344CB8AC3E}">
        <p14:creationId xmlns:p14="http://schemas.microsoft.com/office/powerpoint/2010/main" val="172281918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458200" cy="1143000"/>
          </a:xfrm>
        </p:spPr>
        <p:txBody>
          <a:bodyPr/>
          <a:lstStyle/>
          <a:p>
            <a:r>
              <a:rPr lang="en-US" dirty="0" smtClean="0"/>
              <a:t>Webb’s Depth of Knowledge</a:t>
            </a:r>
            <a:endParaRPr lang="en-US" dirty="0"/>
          </a:p>
        </p:txBody>
      </p:sp>
      <p:sp>
        <p:nvSpPr>
          <p:cNvPr id="3" name="Content Placeholder 2"/>
          <p:cNvSpPr>
            <a:spLocks noGrp="1"/>
          </p:cNvSpPr>
          <p:nvPr>
            <p:ph idx="1"/>
          </p:nvPr>
        </p:nvSpPr>
        <p:spPr/>
        <p:txBody>
          <a:bodyPr/>
          <a:lstStyle/>
          <a:p>
            <a:r>
              <a:rPr lang="en-US" dirty="0" smtClean="0"/>
              <a:t>Norman L. Webb, University of Wisconsin</a:t>
            </a:r>
          </a:p>
          <a:p>
            <a:r>
              <a:rPr lang="en-US" dirty="0" smtClean="0"/>
              <a:t>Began 1997</a:t>
            </a:r>
          </a:p>
          <a:p>
            <a:r>
              <a:rPr lang="en-US" dirty="0" smtClean="0"/>
              <a:t>Complexity of </a:t>
            </a:r>
            <a:r>
              <a:rPr lang="en-US" i="1" dirty="0" smtClean="0"/>
              <a:t>both </a:t>
            </a:r>
            <a:r>
              <a:rPr lang="en-US" dirty="0" smtClean="0"/>
              <a:t>content and task required</a:t>
            </a:r>
          </a:p>
          <a:p>
            <a:endParaRPr lang="en-US" dirty="0"/>
          </a:p>
        </p:txBody>
      </p:sp>
      <p:grpSp>
        <p:nvGrpSpPr>
          <p:cNvPr id="4" name="Group 9"/>
          <p:cNvGrpSpPr/>
          <p:nvPr/>
        </p:nvGrpSpPr>
        <p:grpSpPr>
          <a:xfrm>
            <a:off x="76200" y="5105402"/>
            <a:ext cx="9067800" cy="1724711"/>
            <a:chOff x="76200" y="5105400"/>
            <a:chExt cx="9067800" cy="1724711"/>
          </a:xfrm>
        </p:grpSpPr>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70398" y="5105400"/>
              <a:ext cx="1773602" cy="1724711"/>
            </a:xfrm>
            <a:prstGeom prst="rect">
              <a:avLst/>
            </a:prstGeom>
          </p:spPr>
        </p:pic>
        <p:cxnSp>
          <p:nvCxnSpPr>
            <p:cNvPr id="12" name="Straight Connector 11"/>
            <p:cNvCxnSpPr/>
            <p:nvPr/>
          </p:nvCxnSpPr>
          <p:spPr>
            <a:xfrm>
              <a:off x="76200" y="5562600"/>
              <a:ext cx="7620000" cy="0"/>
            </a:xfrm>
            <a:prstGeom prst="line">
              <a:avLst/>
            </a:prstGeom>
            <a:ln w="38100">
              <a:solidFill>
                <a:srgbClr val="26306C"/>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76200" y="5638800"/>
              <a:ext cx="7620000" cy="0"/>
            </a:xfrm>
            <a:prstGeom prst="line">
              <a:avLst/>
            </a:prstGeom>
            <a:ln w="25400">
              <a:solidFill>
                <a:srgbClr val="26306C"/>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76200" y="5715000"/>
              <a:ext cx="7620000" cy="0"/>
            </a:xfrm>
            <a:prstGeom prst="line">
              <a:avLst/>
            </a:prstGeom>
            <a:ln w="19050">
              <a:solidFill>
                <a:srgbClr val="26306C"/>
              </a:solidFill>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76200" y="5867400"/>
              <a:ext cx="3733800" cy="830997"/>
            </a:xfrm>
            <a:prstGeom prst="rect">
              <a:avLst/>
            </a:prstGeom>
            <a:noFill/>
          </p:spPr>
          <p:txBody>
            <a:bodyPr wrap="square" rtlCol="0">
              <a:spAutoFit/>
            </a:bodyPr>
            <a:lstStyle/>
            <a:p>
              <a:r>
                <a:rPr lang="en-US" sz="1200" b="1" i="1" dirty="0">
                  <a:solidFill>
                    <a:srgbClr val="26306C"/>
                  </a:solidFill>
                  <a:latin typeface="Cambria" pitchFamily="18" charset="0"/>
                </a:rPr>
                <a:t>Curriculum &amp; Instruction/Educational Technologies Department</a:t>
              </a:r>
            </a:p>
            <a:p>
              <a:endParaRPr lang="en-US" sz="1200" b="1" i="1" dirty="0">
                <a:solidFill>
                  <a:srgbClr val="26306C"/>
                </a:solidFill>
                <a:latin typeface="Cambria" pitchFamily="18" charset="0"/>
              </a:endParaRPr>
            </a:p>
            <a:p>
              <a:r>
                <a:rPr lang="en-US" sz="1200" b="1" i="1" dirty="0">
                  <a:solidFill>
                    <a:srgbClr val="26306C"/>
                  </a:solidFill>
                  <a:latin typeface="Cambria" pitchFamily="18" charset="0"/>
                </a:rPr>
                <a:t>(610)769-4111</a:t>
              </a:r>
            </a:p>
          </p:txBody>
        </p:sp>
      </p:grpSp>
    </p:spTree>
    <p:extLst>
      <p:ext uri="{BB962C8B-B14F-4D97-AF65-F5344CB8AC3E}">
        <p14:creationId xmlns:p14="http://schemas.microsoft.com/office/powerpoint/2010/main" val="45232501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Turn – What Level?</a:t>
            </a:r>
            <a:endParaRPr lang="en-US" dirty="0"/>
          </a:p>
        </p:txBody>
      </p:sp>
      <p:sp>
        <p:nvSpPr>
          <p:cNvPr id="3" name="Content Placeholder 2"/>
          <p:cNvSpPr>
            <a:spLocks noGrp="1"/>
          </p:cNvSpPr>
          <p:nvPr>
            <p:ph idx="1"/>
          </p:nvPr>
        </p:nvSpPr>
        <p:spPr>
          <a:xfrm>
            <a:off x="628650" y="1399741"/>
            <a:ext cx="7886700" cy="4351338"/>
          </a:xfrm>
        </p:spPr>
        <p:txBody>
          <a:bodyPr/>
          <a:lstStyle/>
          <a:p>
            <a:pPr marL="0" lvl="0" indent="0">
              <a:buNone/>
            </a:pPr>
            <a:r>
              <a:rPr lang="en-US" dirty="0"/>
              <a:t>Scientists have evidence that the landforms we see on Earth, such as mountains, islands, and canyons, as well as the shapes of continents, are the result of constructive and destructive forces at work over a long period of time.  Describe in detail two pieces of evidence that show that landforms on Earth are constantly changing.  Provide a specific example for each piece of evidence.</a:t>
            </a:r>
          </a:p>
          <a:p>
            <a:pPr marL="0" indent="0">
              <a:buNone/>
            </a:pPr>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70398" y="5105400"/>
            <a:ext cx="1773602" cy="1724711"/>
          </a:xfrm>
          <a:prstGeom prst="rect">
            <a:avLst/>
          </a:prstGeom>
        </p:spPr>
      </p:pic>
      <p:cxnSp>
        <p:nvCxnSpPr>
          <p:cNvPr id="5" name="Straight Connector 4"/>
          <p:cNvCxnSpPr/>
          <p:nvPr/>
        </p:nvCxnSpPr>
        <p:spPr>
          <a:xfrm>
            <a:off x="76200" y="5562600"/>
            <a:ext cx="7620000" cy="0"/>
          </a:xfrm>
          <a:prstGeom prst="line">
            <a:avLst/>
          </a:prstGeom>
          <a:ln w="38100">
            <a:solidFill>
              <a:srgbClr val="26306C"/>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76200" y="5638800"/>
            <a:ext cx="7620000" cy="0"/>
          </a:xfrm>
          <a:prstGeom prst="line">
            <a:avLst/>
          </a:prstGeom>
          <a:ln w="25400">
            <a:solidFill>
              <a:srgbClr val="26306C"/>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76200" y="5715000"/>
            <a:ext cx="7620000" cy="0"/>
          </a:xfrm>
          <a:prstGeom prst="line">
            <a:avLst/>
          </a:prstGeom>
          <a:ln w="19050">
            <a:solidFill>
              <a:srgbClr val="26306C"/>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76200" y="5867400"/>
            <a:ext cx="3733800" cy="830997"/>
          </a:xfrm>
          <a:prstGeom prst="rect">
            <a:avLst/>
          </a:prstGeom>
          <a:noFill/>
        </p:spPr>
        <p:txBody>
          <a:bodyPr wrap="square" rtlCol="0">
            <a:spAutoFit/>
          </a:bodyPr>
          <a:lstStyle/>
          <a:p>
            <a:r>
              <a:rPr lang="en-US" sz="1200" b="1" i="1" dirty="0" smtClean="0">
                <a:solidFill>
                  <a:srgbClr val="26306C"/>
                </a:solidFill>
                <a:latin typeface="Cambria" pitchFamily="18" charset="0"/>
              </a:rPr>
              <a:t>Curriculum &amp; Instruction/Educational Technologies Department</a:t>
            </a:r>
          </a:p>
          <a:p>
            <a:endParaRPr lang="en-US" sz="1200" b="1" i="1" dirty="0" smtClean="0">
              <a:solidFill>
                <a:srgbClr val="26306C"/>
              </a:solidFill>
              <a:latin typeface="Cambria" pitchFamily="18" charset="0"/>
            </a:endParaRPr>
          </a:p>
          <a:p>
            <a:r>
              <a:rPr lang="en-US" sz="1200" b="1" i="1" dirty="0" smtClean="0">
                <a:solidFill>
                  <a:srgbClr val="26306C"/>
                </a:solidFill>
                <a:latin typeface="Cambria" pitchFamily="18" charset="0"/>
              </a:rPr>
              <a:t>(610)769-4111</a:t>
            </a:r>
            <a:endParaRPr lang="en-US" sz="1200" b="1" i="1" dirty="0">
              <a:solidFill>
                <a:srgbClr val="26306C"/>
              </a:solidFill>
              <a:latin typeface="Cambria" pitchFamily="18" charset="0"/>
            </a:endParaRPr>
          </a:p>
        </p:txBody>
      </p:sp>
    </p:spTree>
    <p:extLst>
      <p:ext uri="{BB962C8B-B14F-4D97-AF65-F5344CB8AC3E}">
        <p14:creationId xmlns:p14="http://schemas.microsoft.com/office/powerpoint/2010/main" val="214517167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27132"/>
            <a:ext cx="7886700" cy="1325563"/>
          </a:xfrm>
        </p:spPr>
        <p:txBody>
          <a:bodyPr/>
          <a:lstStyle/>
          <a:p>
            <a:r>
              <a:rPr lang="en-US" dirty="0" smtClean="0"/>
              <a:t>Your Turn – What Level?</a:t>
            </a:r>
            <a:endParaRPr lang="en-US" dirty="0"/>
          </a:p>
        </p:txBody>
      </p:sp>
      <p:sp>
        <p:nvSpPr>
          <p:cNvPr id="3" name="Content Placeholder 2"/>
          <p:cNvSpPr>
            <a:spLocks noGrp="1"/>
          </p:cNvSpPr>
          <p:nvPr>
            <p:ph idx="1"/>
          </p:nvPr>
        </p:nvSpPr>
        <p:spPr>
          <a:xfrm>
            <a:off x="628650" y="1211851"/>
            <a:ext cx="7886700" cy="4351338"/>
          </a:xfrm>
        </p:spPr>
        <p:txBody>
          <a:bodyPr>
            <a:normAutofit fontScale="85000" lnSpcReduction="20000"/>
          </a:bodyPr>
          <a:lstStyle/>
          <a:p>
            <a:pPr marL="0" lvl="0" indent="0">
              <a:buNone/>
            </a:pPr>
            <a:r>
              <a:rPr lang="en-US" dirty="0"/>
              <a:t>Which of these conclusions is best supported by information from the passage?  </a:t>
            </a:r>
            <a:endParaRPr lang="en-US" dirty="0" smtClean="0"/>
          </a:p>
          <a:p>
            <a:pPr marL="514350" lvl="0" indent="-514350">
              <a:buAutoNum type="alphaUcPeriod"/>
            </a:pPr>
            <a:r>
              <a:rPr lang="en-US" dirty="0" smtClean="0"/>
              <a:t>If </a:t>
            </a:r>
            <a:r>
              <a:rPr lang="en-US" dirty="0"/>
              <a:t>a candidate meets the personal and educational qualifications and is in fair physical shape, his or her chances of becoming an agent are very </a:t>
            </a:r>
            <a:r>
              <a:rPr lang="en-US" dirty="0" smtClean="0"/>
              <a:t>good.</a:t>
            </a:r>
          </a:p>
          <a:p>
            <a:pPr marL="514350" lvl="0" indent="-514350">
              <a:buAutoNum type="alphaUcPeriod"/>
            </a:pPr>
            <a:r>
              <a:rPr lang="en-US" dirty="0" smtClean="0"/>
              <a:t>Compared </a:t>
            </a:r>
            <a:r>
              <a:rPr lang="en-US" dirty="0"/>
              <a:t>with other law enforcement agencies in the country, the F.B.I. has a low success rate for tracking down and apprehending suspected </a:t>
            </a:r>
            <a:r>
              <a:rPr lang="en-US" dirty="0" smtClean="0"/>
              <a:t>offenders.</a:t>
            </a:r>
          </a:p>
          <a:p>
            <a:pPr marL="514350" lvl="0" indent="-514350">
              <a:buAutoNum type="alphaUcPeriod"/>
            </a:pPr>
            <a:r>
              <a:rPr lang="en-US" dirty="0" smtClean="0"/>
              <a:t>The </a:t>
            </a:r>
            <a:r>
              <a:rPr lang="en-US" dirty="0"/>
              <a:t>job of an agent is not for everyone; it takes someone with special training who is not afraid of danger and doesn’t mind being socially isolated at </a:t>
            </a:r>
            <a:r>
              <a:rPr lang="en-US" dirty="0" smtClean="0"/>
              <a:t>times.</a:t>
            </a:r>
          </a:p>
          <a:p>
            <a:pPr marL="514350" lvl="0" indent="-514350">
              <a:buAutoNum type="alphaUcPeriod"/>
            </a:pPr>
            <a:r>
              <a:rPr lang="en-US" dirty="0" smtClean="0"/>
              <a:t>The </a:t>
            </a:r>
            <a:r>
              <a:rPr lang="en-US" dirty="0"/>
              <a:t>life of a federal investigator is not as interesting as most people think; agents spend most of their time working at desks.</a:t>
            </a:r>
          </a:p>
          <a:p>
            <a:pPr marL="0" indent="0">
              <a:buNone/>
            </a:pPr>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70398" y="5105400"/>
            <a:ext cx="1773602" cy="1724711"/>
          </a:xfrm>
          <a:prstGeom prst="rect">
            <a:avLst/>
          </a:prstGeom>
        </p:spPr>
      </p:pic>
      <p:cxnSp>
        <p:nvCxnSpPr>
          <p:cNvPr id="5" name="Straight Connector 4"/>
          <p:cNvCxnSpPr/>
          <p:nvPr/>
        </p:nvCxnSpPr>
        <p:spPr>
          <a:xfrm>
            <a:off x="76200" y="5562600"/>
            <a:ext cx="7620000" cy="0"/>
          </a:xfrm>
          <a:prstGeom prst="line">
            <a:avLst/>
          </a:prstGeom>
          <a:ln w="38100">
            <a:solidFill>
              <a:srgbClr val="26306C"/>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76200" y="5638800"/>
            <a:ext cx="7620000" cy="0"/>
          </a:xfrm>
          <a:prstGeom prst="line">
            <a:avLst/>
          </a:prstGeom>
          <a:ln w="25400">
            <a:solidFill>
              <a:srgbClr val="26306C"/>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76200" y="5715000"/>
            <a:ext cx="7620000" cy="0"/>
          </a:xfrm>
          <a:prstGeom prst="line">
            <a:avLst/>
          </a:prstGeom>
          <a:ln w="19050">
            <a:solidFill>
              <a:srgbClr val="26306C"/>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76200" y="5867400"/>
            <a:ext cx="3733800" cy="830997"/>
          </a:xfrm>
          <a:prstGeom prst="rect">
            <a:avLst/>
          </a:prstGeom>
          <a:noFill/>
        </p:spPr>
        <p:txBody>
          <a:bodyPr wrap="square" rtlCol="0">
            <a:spAutoFit/>
          </a:bodyPr>
          <a:lstStyle/>
          <a:p>
            <a:r>
              <a:rPr lang="en-US" sz="1200" b="1" i="1" dirty="0" smtClean="0">
                <a:solidFill>
                  <a:srgbClr val="26306C"/>
                </a:solidFill>
                <a:latin typeface="Cambria" pitchFamily="18" charset="0"/>
              </a:rPr>
              <a:t>Curriculum &amp; Instruction/Educational Technologies Department</a:t>
            </a:r>
          </a:p>
          <a:p>
            <a:endParaRPr lang="en-US" sz="1200" b="1" i="1" dirty="0" smtClean="0">
              <a:solidFill>
                <a:srgbClr val="26306C"/>
              </a:solidFill>
              <a:latin typeface="Cambria" pitchFamily="18" charset="0"/>
            </a:endParaRPr>
          </a:p>
          <a:p>
            <a:r>
              <a:rPr lang="en-US" sz="1200" b="1" i="1" dirty="0" smtClean="0">
                <a:solidFill>
                  <a:srgbClr val="26306C"/>
                </a:solidFill>
                <a:latin typeface="Cambria" pitchFamily="18" charset="0"/>
              </a:rPr>
              <a:t>(610)769-4111</a:t>
            </a:r>
            <a:endParaRPr lang="en-US" sz="1200" b="1" i="1" dirty="0">
              <a:solidFill>
                <a:srgbClr val="26306C"/>
              </a:solidFill>
              <a:latin typeface="Cambria" pitchFamily="18" charset="0"/>
            </a:endParaRPr>
          </a:p>
        </p:txBody>
      </p:sp>
    </p:spTree>
    <p:extLst>
      <p:ext uri="{BB962C8B-B14F-4D97-AF65-F5344CB8AC3E}">
        <p14:creationId xmlns:p14="http://schemas.microsoft.com/office/powerpoint/2010/main" val="110248194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Increasing Rigor</a:t>
            </a:r>
            <a:endParaRPr lang="en-US" dirty="0"/>
          </a:p>
        </p:txBody>
      </p:sp>
      <p:sp>
        <p:nvSpPr>
          <p:cNvPr id="3" name="Content Placeholder 2"/>
          <p:cNvSpPr>
            <a:spLocks noGrp="1"/>
          </p:cNvSpPr>
          <p:nvPr>
            <p:ph idx="1"/>
          </p:nvPr>
        </p:nvSpPr>
        <p:spPr/>
        <p:txBody>
          <a:bodyPr/>
          <a:lstStyle/>
          <a:p>
            <a:r>
              <a:rPr lang="en-US" dirty="0" smtClean="0"/>
              <a:t>Recall – Webb’s Depth of Knowledge looks at the </a:t>
            </a:r>
            <a:r>
              <a:rPr lang="en-US" dirty="0" smtClean="0">
                <a:solidFill>
                  <a:srgbClr val="FF0000"/>
                </a:solidFill>
              </a:rPr>
              <a:t>cognitive demand </a:t>
            </a:r>
            <a:r>
              <a:rPr lang="en-US" dirty="0" smtClean="0"/>
              <a:t>of both </a:t>
            </a:r>
            <a:r>
              <a:rPr lang="en-US" dirty="0" smtClean="0">
                <a:solidFill>
                  <a:srgbClr val="FF0000"/>
                </a:solidFill>
              </a:rPr>
              <a:t>content </a:t>
            </a:r>
            <a:r>
              <a:rPr lang="en-US" dirty="0" smtClean="0"/>
              <a:t>and </a:t>
            </a:r>
            <a:r>
              <a:rPr lang="en-US" dirty="0" smtClean="0">
                <a:solidFill>
                  <a:srgbClr val="FF0000"/>
                </a:solidFill>
              </a:rPr>
              <a:t>task</a:t>
            </a:r>
          </a:p>
          <a:p>
            <a:pPr lvl="1"/>
            <a:r>
              <a:rPr lang="en-US" dirty="0" smtClean="0"/>
              <a:t>Content: simple to complex</a:t>
            </a:r>
          </a:p>
          <a:p>
            <a:pPr lvl="1"/>
            <a:r>
              <a:rPr lang="en-US" dirty="0" smtClean="0"/>
              <a:t>Task: routine to non-routine</a:t>
            </a:r>
          </a:p>
          <a:p>
            <a:r>
              <a:rPr lang="en-US" dirty="0" smtClean="0"/>
              <a:t>Increase the cognitive demand of either the </a:t>
            </a:r>
            <a:r>
              <a:rPr lang="en-US" dirty="0" smtClean="0">
                <a:solidFill>
                  <a:srgbClr val="FF0000"/>
                </a:solidFill>
              </a:rPr>
              <a:t>content</a:t>
            </a:r>
            <a:r>
              <a:rPr lang="en-US" dirty="0" smtClean="0"/>
              <a:t>, the </a:t>
            </a:r>
            <a:r>
              <a:rPr lang="en-US" dirty="0" smtClean="0">
                <a:solidFill>
                  <a:srgbClr val="FF0000"/>
                </a:solidFill>
              </a:rPr>
              <a:t>task</a:t>
            </a:r>
            <a:r>
              <a:rPr lang="en-US" dirty="0" smtClean="0"/>
              <a:t> or </a:t>
            </a:r>
            <a:r>
              <a:rPr lang="en-US" dirty="0" smtClean="0">
                <a:solidFill>
                  <a:srgbClr val="FF0000"/>
                </a:solidFill>
              </a:rPr>
              <a:t>both</a:t>
            </a:r>
            <a:endParaRPr lang="en-US" dirty="0">
              <a:solidFill>
                <a:srgbClr val="FF0000"/>
              </a:solidFill>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70398" y="5105400"/>
            <a:ext cx="1773602" cy="1724711"/>
          </a:xfrm>
          <a:prstGeom prst="rect">
            <a:avLst/>
          </a:prstGeom>
        </p:spPr>
      </p:pic>
      <p:cxnSp>
        <p:nvCxnSpPr>
          <p:cNvPr id="5" name="Straight Connector 4"/>
          <p:cNvCxnSpPr/>
          <p:nvPr/>
        </p:nvCxnSpPr>
        <p:spPr>
          <a:xfrm>
            <a:off x="76200" y="5562600"/>
            <a:ext cx="7620000" cy="0"/>
          </a:xfrm>
          <a:prstGeom prst="line">
            <a:avLst/>
          </a:prstGeom>
          <a:ln w="38100">
            <a:solidFill>
              <a:srgbClr val="26306C"/>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76200" y="5638800"/>
            <a:ext cx="7620000" cy="0"/>
          </a:xfrm>
          <a:prstGeom prst="line">
            <a:avLst/>
          </a:prstGeom>
          <a:ln w="25400">
            <a:solidFill>
              <a:srgbClr val="26306C"/>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76200" y="5715000"/>
            <a:ext cx="7620000" cy="0"/>
          </a:xfrm>
          <a:prstGeom prst="line">
            <a:avLst/>
          </a:prstGeom>
          <a:ln w="19050">
            <a:solidFill>
              <a:srgbClr val="26306C"/>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76200" y="5867400"/>
            <a:ext cx="3733800" cy="830997"/>
          </a:xfrm>
          <a:prstGeom prst="rect">
            <a:avLst/>
          </a:prstGeom>
          <a:noFill/>
        </p:spPr>
        <p:txBody>
          <a:bodyPr wrap="square" rtlCol="0">
            <a:spAutoFit/>
          </a:bodyPr>
          <a:lstStyle/>
          <a:p>
            <a:r>
              <a:rPr lang="en-US" sz="1200" b="1" i="1" dirty="0" smtClean="0">
                <a:solidFill>
                  <a:srgbClr val="26306C"/>
                </a:solidFill>
                <a:latin typeface="Cambria" pitchFamily="18" charset="0"/>
              </a:rPr>
              <a:t>Curriculum &amp; Instruction/Educational Technologies Department</a:t>
            </a:r>
          </a:p>
          <a:p>
            <a:endParaRPr lang="en-US" sz="1200" b="1" i="1" dirty="0" smtClean="0">
              <a:solidFill>
                <a:srgbClr val="26306C"/>
              </a:solidFill>
              <a:latin typeface="Cambria" pitchFamily="18" charset="0"/>
            </a:endParaRPr>
          </a:p>
          <a:p>
            <a:r>
              <a:rPr lang="en-US" sz="1200" b="1" i="1" dirty="0" smtClean="0">
                <a:solidFill>
                  <a:srgbClr val="26306C"/>
                </a:solidFill>
                <a:latin typeface="Cambria" pitchFamily="18" charset="0"/>
              </a:rPr>
              <a:t>(610)769-4111</a:t>
            </a:r>
            <a:endParaRPr lang="en-US" sz="1200" b="1" i="1" dirty="0">
              <a:solidFill>
                <a:srgbClr val="26306C"/>
              </a:solidFill>
              <a:latin typeface="Cambria" pitchFamily="18" charset="0"/>
            </a:endParaRPr>
          </a:p>
        </p:txBody>
      </p:sp>
    </p:spTree>
    <p:extLst>
      <p:ext uri="{BB962C8B-B14F-4D97-AF65-F5344CB8AC3E}">
        <p14:creationId xmlns:p14="http://schemas.microsoft.com/office/powerpoint/2010/main" val="30204121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Let’s Increase Rigor</a:t>
            </a:r>
            <a:endParaRPr lang="en-US" dirty="0"/>
          </a:p>
        </p:txBody>
      </p:sp>
      <p:sp>
        <p:nvSpPr>
          <p:cNvPr id="3" name="Content Placeholder 2"/>
          <p:cNvSpPr>
            <a:spLocks noGrp="1"/>
          </p:cNvSpPr>
          <p:nvPr>
            <p:ph idx="1"/>
          </p:nvPr>
        </p:nvSpPr>
        <p:spPr/>
        <p:txBody>
          <a:bodyPr/>
          <a:lstStyle/>
          <a:p>
            <a:r>
              <a:rPr lang="en-US" dirty="0" smtClean="0"/>
              <a:t>Students were walking to the library when it began to rain.  The 18 students shared three umbrellas.  If the same number of students were under each umbrella, how many students were under each umbrella?</a:t>
            </a:r>
          </a:p>
          <a:p>
            <a:endParaRPr lang="en-US" dirty="0"/>
          </a:p>
          <a:p>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70398" y="5105400"/>
            <a:ext cx="1773602" cy="1724711"/>
          </a:xfrm>
          <a:prstGeom prst="rect">
            <a:avLst/>
          </a:prstGeom>
        </p:spPr>
      </p:pic>
      <p:cxnSp>
        <p:nvCxnSpPr>
          <p:cNvPr id="5" name="Straight Connector 4"/>
          <p:cNvCxnSpPr/>
          <p:nvPr/>
        </p:nvCxnSpPr>
        <p:spPr>
          <a:xfrm>
            <a:off x="76200" y="5562600"/>
            <a:ext cx="7620000" cy="0"/>
          </a:xfrm>
          <a:prstGeom prst="line">
            <a:avLst/>
          </a:prstGeom>
          <a:ln w="38100">
            <a:solidFill>
              <a:srgbClr val="26306C"/>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76200" y="5638800"/>
            <a:ext cx="7620000" cy="0"/>
          </a:xfrm>
          <a:prstGeom prst="line">
            <a:avLst/>
          </a:prstGeom>
          <a:ln w="25400">
            <a:solidFill>
              <a:srgbClr val="26306C"/>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76200" y="5715000"/>
            <a:ext cx="7620000" cy="0"/>
          </a:xfrm>
          <a:prstGeom prst="line">
            <a:avLst/>
          </a:prstGeom>
          <a:ln w="19050">
            <a:solidFill>
              <a:srgbClr val="26306C"/>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76200" y="5867400"/>
            <a:ext cx="3733800" cy="830997"/>
          </a:xfrm>
          <a:prstGeom prst="rect">
            <a:avLst/>
          </a:prstGeom>
          <a:noFill/>
        </p:spPr>
        <p:txBody>
          <a:bodyPr wrap="square" rtlCol="0">
            <a:spAutoFit/>
          </a:bodyPr>
          <a:lstStyle/>
          <a:p>
            <a:r>
              <a:rPr lang="en-US" sz="1200" b="1" i="1" dirty="0" smtClean="0">
                <a:solidFill>
                  <a:srgbClr val="26306C"/>
                </a:solidFill>
                <a:latin typeface="Cambria" pitchFamily="18" charset="0"/>
              </a:rPr>
              <a:t>Curriculum &amp; Instruction/Educational Technologies Department</a:t>
            </a:r>
          </a:p>
          <a:p>
            <a:endParaRPr lang="en-US" sz="1200" b="1" i="1" dirty="0" smtClean="0">
              <a:solidFill>
                <a:srgbClr val="26306C"/>
              </a:solidFill>
              <a:latin typeface="Cambria" pitchFamily="18" charset="0"/>
            </a:endParaRPr>
          </a:p>
          <a:p>
            <a:r>
              <a:rPr lang="en-US" sz="1200" b="1" i="1" dirty="0" smtClean="0">
                <a:solidFill>
                  <a:srgbClr val="26306C"/>
                </a:solidFill>
                <a:latin typeface="Cambria" pitchFamily="18" charset="0"/>
              </a:rPr>
              <a:t>(610)769-4111</a:t>
            </a:r>
            <a:endParaRPr lang="en-US" sz="1200" b="1" i="1" dirty="0">
              <a:solidFill>
                <a:srgbClr val="26306C"/>
              </a:solidFill>
              <a:latin typeface="Cambria" pitchFamily="18" charset="0"/>
            </a:endParaRPr>
          </a:p>
        </p:txBody>
      </p:sp>
    </p:spTree>
    <p:extLst>
      <p:ext uri="{BB962C8B-B14F-4D97-AF65-F5344CB8AC3E}">
        <p14:creationId xmlns:p14="http://schemas.microsoft.com/office/powerpoint/2010/main" val="397112751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Let’s Increase Rigor - </a:t>
            </a:r>
            <a:r>
              <a:rPr lang="en-US" dirty="0" smtClean="0">
                <a:solidFill>
                  <a:srgbClr val="FF0000"/>
                </a:solidFill>
              </a:rPr>
              <a:t>Content</a:t>
            </a:r>
            <a:endParaRPr lang="en-US" dirty="0">
              <a:solidFill>
                <a:srgbClr val="FF0000"/>
              </a:solidFill>
            </a:endParaRPr>
          </a:p>
        </p:txBody>
      </p:sp>
      <p:sp>
        <p:nvSpPr>
          <p:cNvPr id="3" name="Content Placeholder 2"/>
          <p:cNvSpPr>
            <a:spLocks noGrp="1"/>
          </p:cNvSpPr>
          <p:nvPr>
            <p:ph idx="1"/>
          </p:nvPr>
        </p:nvSpPr>
        <p:spPr>
          <a:xfrm>
            <a:off x="457200" y="1295400"/>
            <a:ext cx="8229600" cy="3886200"/>
          </a:xfrm>
        </p:spPr>
        <p:txBody>
          <a:bodyPr>
            <a:normAutofit/>
          </a:bodyPr>
          <a:lstStyle/>
          <a:p>
            <a:r>
              <a:rPr lang="en-US" dirty="0" smtClean="0"/>
              <a:t>Students were walking to the library when it began to rain.  </a:t>
            </a:r>
            <a:r>
              <a:rPr lang="en-US" dirty="0" smtClean="0">
                <a:solidFill>
                  <a:srgbClr val="FF0000"/>
                </a:solidFill>
              </a:rPr>
              <a:t>The 7 students in Mr. Snow’s group shared three umbrellas they had with Ms. Winter’s group of 11 students.  </a:t>
            </a:r>
            <a:r>
              <a:rPr lang="en-US" dirty="0" smtClean="0"/>
              <a:t>If the same number of students were under each umbrella, how many students were under each umbrella?</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70398" y="5105400"/>
            <a:ext cx="1773602" cy="1724711"/>
          </a:xfrm>
          <a:prstGeom prst="rect">
            <a:avLst/>
          </a:prstGeom>
        </p:spPr>
      </p:pic>
      <p:cxnSp>
        <p:nvCxnSpPr>
          <p:cNvPr id="5" name="Straight Connector 4"/>
          <p:cNvCxnSpPr/>
          <p:nvPr/>
        </p:nvCxnSpPr>
        <p:spPr>
          <a:xfrm>
            <a:off x="76200" y="5562600"/>
            <a:ext cx="7620000" cy="0"/>
          </a:xfrm>
          <a:prstGeom prst="line">
            <a:avLst/>
          </a:prstGeom>
          <a:ln w="38100">
            <a:solidFill>
              <a:srgbClr val="26306C"/>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76200" y="5638800"/>
            <a:ext cx="7620000" cy="0"/>
          </a:xfrm>
          <a:prstGeom prst="line">
            <a:avLst/>
          </a:prstGeom>
          <a:ln w="25400">
            <a:solidFill>
              <a:srgbClr val="26306C"/>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76200" y="5715000"/>
            <a:ext cx="7620000" cy="0"/>
          </a:xfrm>
          <a:prstGeom prst="line">
            <a:avLst/>
          </a:prstGeom>
          <a:ln w="19050">
            <a:solidFill>
              <a:srgbClr val="26306C"/>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76200" y="5867400"/>
            <a:ext cx="3733800" cy="830997"/>
          </a:xfrm>
          <a:prstGeom prst="rect">
            <a:avLst/>
          </a:prstGeom>
          <a:noFill/>
        </p:spPr>
        <p:txBody>
          <a:bodyPr wrap="square" rtlCol="0">
            <a:spAutoFit/>
          </a:bodyPr>
          <a:lstStyle/>
          <a:p>
            <a:r>
              <a:rPr lang="en-US" sz="1200" b="1" i="1" dirty="0" smtClean="0">
                <a:solidFill>
                  <a:srgbClr val="26306C"/>
                </a:solidFill>
                <a:latin typeface="Cambria" pitchFamily="18" charset="0"/>
              </a:rPr>
              <a:t>Curriculum &amp; Instruction/Educational Technologies Department</a:t>
            </a:r>
          </a:p>
          <a:p>
            <a:endParaRPr lang="en-US" sz="1200" b="1" i="1" dirty="0" smtClean="0">
              <a:solidFill>
                <a:srgbClr val="26306C"/>
              </a:solidFill>
              <a:latin typeface="Cambria" pitchFamily="18" charset="0"/>
            </a:endParaRPr>
          </a:p>
          <a:p>
            <a:r>
              <a:rPr lang="en-US" sz="1200" b="1" i="1" dirty="0" smtClean="0">
                <a:solidFill>
                  <a:srgbClr val="26306C"/>
                </a:solidFill>
                <a:latin typeface="Cambria" pitchFamily="18" charset="0"/>
              </a:rPr>
              <a:t>(610)769-4111</a:t>
            </a:r>
            <a:endParaRPr lang="en-US" sz="1200" b="1" i="1" dirty="0">
              <a:solidFill>
                <a:srgbClr val="26306C"/>
              </a:solidFill>
              <a:latin typeface="Cambria" pitchFamily="18" charset="0"/>
            </a:endParaRPr>
          </a:p>
        </p:txBody>
      </p:sp>
    </p:spTree>
    <p:extLst>
      <p:ext uri="{BB962C8B-B14F-4D97-AF65-F5344CB8AC3E}">
        <p14:creationId xmlns:p14="http://schemas.microsoft.com/office/powerpoint/2010/main" val="18378836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Let’s Increase Rigor – </a:t>
            </a:r>
            <a:r>
              <a:rPr lang="en-US" dirty="0" smtClean="0">
                <a:solidFill>
                  <a:srgbClr val="0070C0"/>
                </a:solidFill>
              </a:rPr>
              <a:t>Task</a:t>
            </a:r>
            <a:r>
              <a:rPr lang="en-US" dirty="0" smtClean="0"/>
              <a:t> </a:t>
            </a:r>
            <a:endParaRPr lang="en-US" dirty="0"/>
          </a:p>
        </p:txBody>
      </p:sp>
      <p:sp>
        <p:nvSpPr>
          <p:cNvPr id="3" name="Content Placeholder 2"/>
          <p:cNvSpPr>
            <a:spLocks noGrp="1"/>
          </p:cNvSpPr>
          <p:nvPr>
            <p:ph idx="1"/>
          </p:nvPr>
        </p:nvSpPr>
        <p:spPr>
          <a:xfrm>
            <a:off x="457200" y="1295400"/>
            <a:ext cx="8229600" cy="3657600"/>
          </a:xfrm>
        </p:spPr>
        <p:txBody>
          <a:bodyPr>
            <a:normAutofit/>
          </a:bodyPr>
          <a:lstStyle/>
          <a:p>
            <a:r>
              <a:rPr lang="en-US" dirty="0" smtClean="0"/>
              <a:t>Students were walking to the library when it began to rain.  The 18 students shared three umbrellas.  If the same number of students were under each umbrella, </a:t>
            </a:r>
            <a:r>
              <a:rPr lang="en-US" dirty="0" smtClean="0">
                <a:solidFill>
                  <a:srgbClr val="0070C0"/>
                </a:solidFill>
              </a:rPr>
              <a:t>how many students were under each umbrella?  Show two different strategies for solving this problem.</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70398" y="5105400"/>
            <a:ext cx="1773602" cy="1724711"/>
          </a:xfrm>
          <a:prstGeom prst="rect">
            <a:avLst/>
          </a:prstGeom>
        </p:spPr>
      </p:pic>
      <p:cxnSp>
        <p:nvCxnSpPr>
          <p:cNvPr id="5" name="Straight Connector 4"/>
          <p:cNvCxnSpPr/>
          <p:nvPr/>
        </p:nvCxnSpPr>
        <p:spPr>
          <a:xfrm>
            <a:off x="76200" y="5562600"/>
            <a:ext cx="7620000" cy="0"/>
          </a:xfrm>
          <a:prstGeom prst="line">
            <a:avLst/>
          </a:prstGeom>
          <a:ln w="38100">
            <a:solidFill>
              <a:srgbClr val="26306C"/>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76200" y="5638800"/>
            <a:ext cx="7620000" cy="0"/>
          </a:xfrm>
          <a:prstGeom prst="line">
            <a:avLst/>
          </a:prstGeom>
          <a:ln w="25400">
            <a:solidFill>
              <a:srgbClr val="26306C"/>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76200" y="5715000"/>
            <a:ext cx="7620000" cy="0"/>
          </a:xfrm>
          <a:prstGeom prst="line">
            <a:avLst/>
          </a:prstGeom>
          <a:ln w="19050">
            <a:solidFill>
              <a:srgbClr val="26306C"/>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76200" y="5867400"/>
            <a:ext cx="3733800" cy="830997"/>
          </a:xfrm>
          <a:prstGeom prst="rect">
            <a:avLst/>
          </a:prstGeom>
          <a:noFill/>
        </p:spPr>
        <p:txBody>
          <a:bodyPr wrap="square" rtlCol="0">
            <a:spAutoFit/>
          </a:bodyPr>
          <a:lstStyle/>
          <a:p>
            <a:r>
              <a:rPr lang="en-US" sz="1200" b="1" i="1" dirty="0" smtClean="0">
                <a:solidFill>
                  <a:srgbClr val="26306C"/>
                </a:solidFill>
                <a:latin typeface="Cambria" pitchFamily="18" charset="0"/>
              </a:rPr>
              <a:t>Curriculum &amp; Instruction/Educational Technologies Department</a:t>
            </a:r>
          </a:p>
          <a:p>
            <a:endParaRPr lang="en-US" sz="1200" b="1" i="1" dirty="0" smtClean="0">
              <a:solidFill>
                <a:srgbClr val="26306C"/>
              </a:solidFill>
              <a:latin typeface="Cambria" pitchFamily="18" charset="0"/>
            </a:endParaRPr>
          </a:p>
          <a:p>
            <a:r>
              <a:rPr lang="en-US" sz="1200" b="1" i="1" dirty="0" smtClean="0">
                <a:solidFill>
                  <a:srgbClr val="26306C"/>
                </a:solidFill>
                <a:latin typeface="Cambria" pitchFamily="18" charset="0"/>
              </a:rPr>
              <a:t>(610)769-4111</a:t>
            </a:r>
            <a:endParaRPr lang="en-US" sz="1200" b="1" i="1" dirty="0">
              <a:solidFill>
                <a:srgbClr val="26306C"/>
              </a:solidFill>
              <a:latin typeface="Cambria" pitchFamily="18" charset="0"/>
            </a:endParaRPr>
          </a:p>
        </p:txBody>
      </p:sp>
    </p:spTree>
    <p:extLst>
      <p:ext uri="{BB962C8B-B14F-4D97-AF65-F5344CB8AC3E}">
        <p14:creationId xmlns:p14="http://schemas.microsoft.com/office/powerpoint/2010/main" val="173360516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Let’s Increase Rigor - </a:t>
            </a:r>
            <a:r>
              <a:rPr lang="en-US" dirty="0" smtClean="0">
                <a:solidFill>
                  <a:srgbClr val="7030A0"/>
                </a:solidFill>
              </a:rPr>
              <a:t>Both</a:t>
            </a:r>
            <a:endParaRPr lang="en-US" dirty="0">
              <a:solidFill>
                <a:srgbClr val="7030A0"/>
              </a:solidFill>
            </a:endParaRPr>
          </a:p>
        </p:txBody>
      </p:sp>
      <p:sp>
        <p:nvSpPr>
          <p:cNvPr id="3" name="Content Placeholder 2"/>
          <p:cNvSpPr>
            <a:spLocks noGrp="1"/>
          </p:cNvSpPr>
          <p:nvPr>
            <p:ph idx="1"/>
          </p:nvPr>
        </p:nvSpPr>
        <p:spPr>
          <a:xfrm>
            <a:off x="457200" y="1295400"/>
            <a:ext cx="8229600" cy="4191000"/>
          </a:xfrm>
        </p:spPr>
        <p:txBody>
          <a:bodyPr>
            <a:normAutofit/>
          </a:bodyPr>
          <a:lstStyle/>
          <a:p>
            <a:r>
              <a:rPr lang="en-US" dirty="0" smtClean="0"/>
              <a:t>Students were walking to the library when it began to rain.  </a:t>
            </a:r>
            <a:r>
              <a:rPr lang="en-US" dirty="0" smtClean="0">
                <a:solidFill>
                  <a:srgbClr val="7030A0"/>
                </a:solidFill>
              </a:rPr>
              <a:t>The 7 students in Mr. Snow’s group shared three umbrellas they had with Ms. Winter’s group of 11 students.  </a:t>
            </a:r>
            <a:r>
              <a:rPr lang="en-US" dirty="0" smtClean="0"/>
              <a:t>If the same number of students were under each umbrella, how many students were under each umbrella?  </a:t>
            </a:r>
            <a:r>
              <a:rPr lang="en-US" dirty="0" smtClean="0">
                <a:solidFill>
                  <a:srgbClr val="7030A0"/>
                </a:solidFill>
              </a:rPr>
              <a:t>Illustrate your solution with words and diagrams.</a:t>
            </a:r>
            <a:endParaRPr lang="en-US" dirty="0" smtClean="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70398" y="5105400"/>
            <a:ext cx="1773602" cy="1724711"/>
          </a:xfrm>
          <a:prstGeom prst="rect">
            <a:avLst/>
          </a:prstGeom>
        </p:spPr>
      </p:pic>
      <p:cxnSp>
        <p:nvCxnSpPr>
          <p:cNvPr id="5" name="Straight Connector 4"/>
          <p:cNvCxnSpPr/>
          <p:nvPr/>
        </p:nvCxnSpPr>
        <p:spPr>
          <a:xfrm>
            <a:off x="76200" y="5562600"/>
            <a:ext cx="7620000" cy="0"/>
          </a:xfrm>
          <a:prstGeom prst="line">
            <a:avLst/>
          </a:prstGeom>
          <a:ln w="38100">
            <a:solidFill>
              <a:srgbClr val="26306C"/>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76200" y="5638800"/>
            <a:ext cx="7620000" cy="0"/>
          </a:xfrm>
          <a:prstGeom prst="line">
            <a:avLst/>
          </a:prstGeom>
          <a:ln w="25400">
            <a:solidFill>
              <a:srgbClr val="26306C"/>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76200" y="5715000"/>
            <a:ext cx="7620000" cy="0"/>
          </a:xfrm>
          <a:prstGeom prst="line">
            <a:avLst/>
          </a:prstGeom>
          <a:ln w="19050">
            <a:solidFill>
              <a:srgbClr val="26306C"/>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76200" y="5867400"/>
            <a:ext cx="3733800" cy="830997"/>
          </a:xfrm>
          <a:prstGeom prst="rect">
            <a:avLst/>
          </a:prstGeom>
          <a:noFill/>
        </p:spPr>
        <p:txBody>
          <a:bodyPr wrap="square" rtlCol="0">
            <a:spAutoFit/>
          </a:bodyPr>
          <a:lstStyle/>
          <a:p>
            <a:r>
              <a:rPr lang="en-US" sz="1200" b="1" i="1" dirty="0" smtClean="0">
                <a:solidFill>
                  <a:srgbClr val="26306C"/>
                </a:solidFill>
                <a:latin typeface="Cambria" pitchFamily="18" charset="0"/>
              </a:rPr>
              <a:t>Curriculum &amp; Instruction/Educational Technologies Department</a:t>
            </a:r>
          </a:p>
          <a:p>
            <a:endParaRPr lang="en-US" sz="1200" b="1" i="1" dirty="0" smtClean="0">
              <a:solidFill>
                <a:srgbClr val="26306C"/>
              </a:solidFill>
              <a:latin typeface="Cambria" pitchFamily="18" charset="0"/>
            </a:endParaRPr>
          </a:p>
          <a:p>
            <a:r>
              <a:rPr lang="en-US" sz="1200" b="1" i="1" dirty="0" smtClean="0">
                <a:solidFill>
                  <a:srgbClr val="26306C"/>
                </a:solidFill>
                <a:latin typeface="Cambria" pitchFamily="18" charset="0"/>
              </a:rPr>
              <a:t>(610)769-4111</a:t>
            </a:r>
            <a:endParaRPr lang="en-US" sz="1200" b="1" i="1" dirty="0">
              <a:solidFill>
                <a:srgbClr val="26306C"/>
              </a:solidFill>
              <a:latin typeface="Cambria" pitchFamily="18" charset="0"/>
            </a:endParaRPr>
          </a:p>
        </p:txBody>
      </p:sp>
    </p:spTree>
    <p:extLst>
      <p:ext uri="{BB962C8B-B14F-4D97-AF65-F5344CB8AC3E}">
        <p14:creationId xmlns:p14="http://schemas.microsoft.com/office/powerpoint/2010/main" val="266797560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Let’s Increase Rigor – Your Turn</a:t>
            </a:r>
            <a:endParaRPr lang="en-US" dirty="0"/>
          </a:p>
        </p:txBody>
      </p:sp>
      <p:sp>
        <p:nvSpPr>
          <p:cNvPr id="3" name="Content Placeholder 2"/>
          <p:cNvSpPr>
            <a:spLocks noGrp="1"/>
          </p:cNvSpPr>
          <p:nvPr>
            <p:ph idx="1"/>
          </p:nvPr>
        </p:nvSpPr>
        <p:spPr/>
        <p:txBody>
          <a:bodyPr/>
          <a:lstStyle/>
          <a:p>
            <a:r>
              <a:rPr lang="en-US" dirty="0" smtClean="0"/>
              <a:t>The students are selling cookies for a fundraiser.  There are 24 cookies in each box and each student must sell 5 boxes.  How many cookies much each student sell?</a:t>
            </a:r>
          </a:p>
          <a:p>
            <a:endParaRPr lang="en-US" dirty="0"/>
          </a:p>
          <a:p>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70398" y="5105400"/>
            <a:ext cx="1773602" cy="1724711"/>
          </a:xfrm>
          <a:prstGeom prst="rect">
            <a:avLst/>
          </a:prstGeom>
        </p:spPr>
      </p:pic>
      <p:cxnSp>
        <p:nvCxnSpPr>
          <p:cNvPr id="5" name="Straight Connector 4"/>
          <p:cNvCxnSpPr/>
          <p:nvPr/>
        </p:nvCxnSpPr>
        <p:spPr>
          <a:xfrm>
            <a:off x="76200" y="5562600"/>
            <a:ext cx="7620000" cy="0"/>
          </a:xfrm>
          <a:prstGeom prst="line">
            <a:avLst/>
          </a:prstGeom>
          <a:ln w="38100">
            <a:solidFill>
              <a:srgbClr val="26306C"/>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76200" y="5638800"/>
            <a:ext cx="7620000" cy="0"/>
          </a:xfrm>
          <a:prstGeom prst="line">
            <a:avLst/>
          </a:prstGeom>
          <a:ln w="25400">
            <a:solidFill>
              <a:srgbClr val="26306C"/>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76200" y="5715000"/>
            <a:ext cx="7620000" cy="0"/>
          </a:xfrm>
          <a:prstGeom prst="line">
            <a:avLst/>
          </a:prstGeom>
          <a:ln w="19050">
            <a:solidFill>
              <a:srgbClr val="26306C"/>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76200" y="5867400"/>
            <a:ext cx="3733800" cy="830997"/>
          </a:xfrm>
          <a:prstGeom prst="rect">
            <a:avLst/>
          </a:prstGeom>
          <a:noFill/>
        </p:spPr>
        <p:txBody>
          <a:bodyPr wrap="square" rtlCol="0">
            <a:spAutoFit/>
          </a:bodyPr>
          <a:lstStyle/>
          <a:p>
            <a:r>
              <a:rPr lang="en-US" sz="1200" b="1" i="1" dirty="0" smtClean="0">
                <a:solidFill>
                  <a:srgbClr val="26306C"/>
                </a:solidFill>
                <a:latin typeface="Cambria" pitchFamily="18" charset="0"/>
              </a:rPr>
              <a:t>Curriculum &amp; Instruction/Educational Technologies Department</a:t>
            </a:r>
          </a:p>
          <a:p>
            <a:endParaRPr lang="en-US" sz="1200" b="1" i="1" dirty="0" smtClean="0">
              <a:solidFill>
                <a:srgbClr val="26306C"/>
              </a:solidFill>
              <a:latin typeface="Cambria" pitchFamily="18" charset="0"/>
            </a:endParaRPr>
          </a:p>
          <a:p>
            <a:r>
              <a:rPr lang="en-US" sz="1200" b="1" i="1" dirty="0" smtClean="0">
                <a:solidFill>
                  <a:srgbClr val="26306C"/>
                </a:solidFill>
                <a:latin typeface="Cambria" pitchFamily="18" charset="0"/>
              </a:rPr>
              <a:t>(610)769-4111</a:t>
            </a:r>
            <a:endParaRPr lang="en-US" sz="1200" b="1" i="1" dirty="0">
              <a:solidFill>
                <a:srgbClr val="26306C"/>
              </a:solidFill>
              <a:latin typeface="Cambria" pitchFamily="18" charset="0"/>
            </a:endParaRPr>
          </a:p>
        </p:txBody>
      </p:sp>
    </p:spTree>
    <p:extLst>
      <p:ext uri="{BB962C8B-B14F-4D97-AF65-F5344CB8AC3E}">
        <p14:creationId xmlns:p14="http://schemas.microsoft.com/office/powerpoint/2010/main" val="25849188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Information</a:t>
            </a:r>
            <a:endParaRPr lang="en-US" dirty="0"/>
          </a:p>
        </p:txBody>
      </p:sp>
      <p:sp>
        <p:nvSpPr>
          <p:cNvPr id="3" name="Content Placeholder 2"/>
          <p:cNvSpPr>
            <a:spLocks noGrp="1"/>
          </p:cNvSpPr>
          <p:nvPr>
            <p:ph idx="1"/>
          </p:nvPr>
        </p:nvSpPr>
        <p:spPr/>
        <p:txBody>
          <a:bodyPr/>
          <a:lstStyle/>
          <a:p>
            <a:r>
              <a:rPr lang="en-US" dirty="0" smtClean="0">
                <a:hlinkClick r:id="rId3"/>
              </a:rPr>
              <a:t>http://cliu21cng.wikispaces.com</a:t>
            </a:r>
            <a:endParaRPr lang="en-US" dirty="0" smtClean="0"/>
          </a:p>
          <a:p>
            <a:pPr marL="0" indent="0">
              <a:buNone/>
            </a:pPr>
            <a:endParaRPr lang="en-US" dirty="0"/>
          </a:p>
          <a:p>
            <a:endParaRPr lang="en-US" dirty="0"/>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70398" y="5105400"/>
            <a:ext cx="1773602" cy="1724711"/>
          </a:xfrm>
          <a:prstGeom prst="rect">
            <a:avLst/>
          </a:prstGeom>
        </p:spPr>
      </p:pic>
      <p:cxnSp>
        <p:nvCxnSpPr>
          <p:cNvPr id="5" name="Straight Connector 4"/>
          <p:cNvCxnSpPr/>
          <p:nvPr/>
        </p:nvCxnSpPr>
        <p:spPr>
          <a:xfrm>
            <a:off x="76200" y="5562600"/>
            <a:ext cx="7620000" cy="0"/>
          </a:xfrm>
          <a:prstGeom prst="line">
            <a:avLst/>
          </a:prstGeom>
          <a:ln w="38100">
            <a:solidFill>
              <a:srgbClr val="26306C"/>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76200" y="5638800"/>
            <a:ext cx="7620000" cy="0"/>
          </a:xfrm>
          <a:prstGeom prst="line">
            <a:avLst/>
          </a:prstGeom>
          <a:ln w="25400">
            <a:solidFill>
              <a:srgbClr val="26306C"/>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76200" y="5715000"/>
            <a:ext cx="7620000" cy="0"/>
          </a:xfrm>
          <a:prstGeom prst="line">
            <a:avLst/>
          </a:prstGeom>
          <a:ln w="19050">
            <a:solidFill>
              <a:srgbClr val="26306C"/>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76200" y="5867400"/>
            <a:ext cx="3733800" cy="830997"/>
          </a:xfrm>
          <a:prstGeom prst="rect">
            <a:avLst/>
          </a:prstGeom>
          <a:noFill/>
        </p:spPr>
        <p:txBody>
          <a:bodyPr wrap="square" rtlCol="0">
            <a:spAutoFit/>
          </a:bodyPr>
          <a:lstStyle/>
          <a:p>
            <a:r>
              <a:rPr lang="en-US" sz="1200" b="1" i="1" dirty="0" smtClean="0">
                <a:solidFill>
                  <a:srgbClr val="26306C"/>
                </a:solidFill>
                <a:latin typeface="Cambria" pitchFamily="18" charset="0"/>
              </a:rPr>
              <a:t>Curriculum &amp; Instruction/Educational Technologies Department</a:t>
            </a:r>
          </a:p>
          <a:p>
            <a:endParaRPr lang="en-US" sz="1200" b="1" i="1" dirty="0" smtClean="0">
              <a:solidFill>
                <a:srgbClr val="26306C"/>
              </a:solidFill>
              <a:latin typeface="Cambria" pitchFamily="18" charset="0"/>
            </a:endParaRPr>
          </a:p>
          <a:p>
            <a:r>
              <a:rPr lang="en-US" sz="1200" b="1" i="1" dirty="0" smtClean="0">
                <a:solidFill>
                  <a:srgbClr val="26306C"/>
                </a:solidFill>
                <a:latin typeface="Cambria" pitchFamily="18" charset="0"/>
              </a:rPr>
              <a:t>(610)769-4111</a:t>
            </a:r>
            <a:endParaRPr lang="en-US" sz="1200" b="1" i="1" dirty="0">
              <a:solidFill>
                <a:srgbClr val="26306C"/>
              </a:solidFill>
              <a:latin typeface="Cambria" pitchFamily="18" charset="0"/>
            </a:endParaRPr>
          </a:p>
        </p:txBody>
      </p:sp>
    </p:spTree>
    <p:extLst>
      <p:ext uri="{BB962C8B-B14F-4D97-AF65-F5344CB8AC3E}">
        <p14:creationId xmlns:p14="http://schemas.microsoft.com/office/powerpoint/2010/main" val="25761347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Depth of Knowledge</a:t>
            </a:r>
            <a:endParaRPr lang="en-US" dirty="0"/>
          </a:p>
        </p:txBody>
      </p:sp>
      <p:sp>
        <p:nvSpPr>
          <p:cNvPr id="15" name="Content Placeholder 2"/>
          <p:cNvSpPr>
            <a:spLocks noGrp="1"/>
          </p:cNvSpPr>
          <p:nvPr>
            <p:ph idx="1"/>
          </p:nvPr>
        </p:nvSpPr>
        <p:spPr>
          <a:xfrm>
            <a:off x="457200" y="1295402"/>
            <a:ext cx="8229600" cy="4525963"/>
          </a:xfrm>
        </p:spPr>
        <p:txBody>
          <a:bodyPr>
            <a:normAutofit/>
          </a:bodyPr>
          <a:lstStyle/>
          <a:p>
            <a:r>
              <a:rPr lang="en-US" dirty="0" smtClean="0"/>
              <a:t>Classification of cognitive complexity</a:t>
            </a:r>
          </a:p>
          <a:p>
            <a:pPr lvl="1"/>
            <a:r>
              <a:rPr lang="en-US" dirty="0" smtClean="0"/>
              <a:t>Nominative rather than taxonomy</a:t>
            </a:r>
          </a:p>
          <a:p>
            <a:pPr lvl="1"/>
            <a:r>
              <a:rPr lang="en-US" dirty="0" smtClean="0"/>
              <a:t>Not about easy vs. difficult</a:t>
            </a:r>
          </a:p>
          <a:p>
            <a:pPr lvl="1"/>
            <a:r>
              <a:rPr lang="en-US" dirty="0" smtClean="0"/>
              <a:t>Verb and it’s context</a:t>
            </a:r>
          </a:p>
          <a:p>
            <a:r>
              <a:rPr lang="en-US" dirty="0" smtClean="0"/>
              <a:t>Considers complexity of </a:t>
            </a:r>
            <a:r>
              <a:rPr lang="en-US" b="1" i="1" dirty="0" smtClean="0">
                <a:solidFill>
                  <a:schemeClr val="accent2">
                    <a:lumMod val="75000"/>
                  </a:schemeClr>
                </a:solidFill>
              </a:rPr>
              <a:t>both</a:t>
            </a:r>
            <a:r>
              <a:rPr lang="en-US" i="1" dirty="0" smtClean="0">
                <a:solidFill>
                  <a:srgbClr val="A9903B"/>
                </a:solidFill>
              </a:rPr>
              <a:t> </a:t>
            </a:r>
            <a:r>
              <a:rPr lang="en-US" dirty="0" smtClean="0"/>
              <a:t>content and task required</a:t>
            </a:r>
          </a:p>
          <a:p>
            <a:pPr lvl="1"/>
            <a:r>
              <a:rPr lang="en-US" dirty="0" smtClean="0"/>
              <a:t>Content: simple vs. complex data displays</a:t>
            </a:r>
          </a:p>
          <a:p>
            <a:pPr lvl="1"/>
            <a:r>
              <a:rPr lang="en-US" dirty="0" smtClean="0"/>
              <a:t>Task: solving routine vs. non-routine problems using those data displays</a:t>
            </a:r>
          </a:p>
          <a:p>
            <a:endParaRPr lang="en-US" dirty="0" smtClean="0"/>
          </a:p>
          <a:p>
            <a:endParaRPr lang="en-US" dirty="0" smtClean="0"/>
          </a:p>
        </p:txBody>
      </p:sp>
      <p:grpSp>
        <p:nvGrpSpPr>
          <p:cNvPr id="2" name="Group 15"/>
          <p:cNvGrpSpPr/>
          <p:nvPr/>
        </p:nvGrpSpPr>
        <p:grpSpPr>
          <a:xfrm>
            <a:off x="76200" y="5105402"/>
            <a:ext cx="9067800" cy="1724711"/>
            <a:chOff x="76200" y="5105400"/>
            <a:chExt cx="9067800" cy="1724711"/>
          </a:xfrm>
        </p:grpSpPr>
        <p:pic>
          <p:nvPicPr>
            <p:cNvPr id="17" name="Picture 1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70398" y="5105400"/>
              <a:ext cx="1773602" cy="1724711"/>
            </a:xfrm>
            <a:prstGeom prst="rect">
              <a:avLst/>
            </a:prstGeom>
          </p:spPr>
        </p:pic>
        <p:cxnSp>
          <p:nvCxnSpPr>
            <p:cNvPr id="18" name="Straight Connector 17"/>
            <p:cNvCxnSpPr/>
            <p:nvPr/>
          </p:nvCxnSpPr>
          <p:spPr>
            <a:xfrm>
              <a:off x="76200" y="5562600"/>
              <a:ext cx="7620000" cy="0"/>
            </a:xfrm>
            <a:prstGeom prst="line">
              <a:avLst/>
            </a:prstGeom>
            <a:ln w="38100">
              <a:solidFill>
                <a:srgbClr val="26306C"/>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76200" y="5638800"/>
              <a:ext cx="7620000" cy="0"/>
            </a:xfrm>
            <a:prstGeom prst="line">
              <a:avLst/>
            </a:prstGeom>
            <a:ln w="25400">
              <a:solidFill>
                <a:srgbClr val="26306C"/>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76200" y="5715000"/>
              <a:ext cx="7620000" cy="0"/>
            </a:xfrm>
            <a:prstGeom prst="line">
              <a:avLst/>
            </a:prstGeom>
            <a:ln w="19050">
              <a:solidFill>
                <a:srgbClr val="26306C"/>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76200" y="5867400"/>
              <a:ext cx="3733800" cy="830997"/>
            </a:xfrm>
            <a:prstGeom prst="rect">
              <a:avLst/>
            </a:prstGeom>
            <a:noFill/>
          </p:spPr>
          <p:txBody>
            <a:bodyPr wrap="square" rtlCol="0">
              <a:spAutoFit/>
            </a:bodyPr>
            <a:lstStyle/>
            <a:p>
              <a:r>
                <a:rPr lang="en-US" sz="1200" b="1" i="1" dirty="0">
                  <a:solidFill>
                    <a:srgbClr val="26306C"/>
                  </a:solidFill>
                  <a:latin typeface="Cambria" pitchFamily="18" charset="0"/>
                </a:rPr>
                <a:t>Curriculum &amp; Instruction/Educational Technologies Department</a:t>
              </a:r>
            </a:p>
            <a:p>
              <a:endParaRPr lang="en-US" sz="1200" b="1" i="1" dirty="0">
                <a:solidFill>
                  <a:srgbClr val="26306C"/>
                </a:solidFill>
                <a:latin typeface="Cambria" pitchFamily="18" charset="0"/>
              </a:endParaRPr>
            </a:p>
            <a:p>
              <a:r>
                <a:rPr lang="en-US" sz="1200" b="1" i="1" dirty="0">
                  <a:solidFill>
                    <a:srgbClr val="26306C"/>
                  </a:solidFill>
                  <a:latin typeface="Cambria" pitchFamily="18" charset="0"/>
                </a:rPr>
                <a:t>(610)769-4111</a:t>
              </a:r>
            </a:p>
          </p:txBody>
        </p:sp>
      </p:grpSp>
    </p:spTree>
    <p:extLst>
      <p:ext uri="{BB962C8B-B14F-4D97-AF65-F5344CB8AC3E}">
        <p14:creationId xmlns:p14="http://schemas.microsoft.com/office/powerpoint/2010/main" val="33191598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Depth of Knowledge</a:t>
            </a:r>
            <a:endParaRPr lang="en-US" dirty="0"/>
          </a:p>
        </p:txBody>
      </p:sp>
      <p:sp>
        <p:nvSpPr>
          <p:cNvPr id="3" name="Content Placeholder 2"/>
          <p:cNvSpPr>
            <a:spLocks noGrp="1"/>
          </p:cNvSpPr>
          <p:nvPr>
            <p:ph idx="1"/>
          </p:nvPr>
        </p:nvSpPr>
        <p:spPr>
          <a:xfrm>
            <a:off x="457200" y="1371600"/>
            <a:ext cx="8153400" cy="4191000"/>
          </a:xfrm>
        </p:spPr>
        <p:txBody>
          <a:bodyPr>
            <a:normAutofit/>
          </a:bodyPr>
          <a:lstStyle/>
          <a:p>
            <a:pPr>
              <a:buNone/>
            </a:pPr>
            <a:r>
              <a:rPr lang="en-US" dirty="0" smtClean="0"/>
              <a:t>“The DOK level describes the </a:t>
            </a:r>
            <a:r>
              <a:rPr lang="en-US" b="1" dirty="0" smtClean="0">
                <a:solidFill>
                  <a:schemeClr val="accent2">
                    <a:lumMod val="75000"/>
                  </a:schemeClr>
                </a:solidFill>
              </a:rPr>
              <a:t>kind of thinking </a:t>
            </a:r>
            <a:r>
              <a:rPr lang="en-US" dirty="0" smtClean="0"/>
              <a:t>involved in the task, not whether it will be completed correctly.  A greater DOK level requires greater conceptual understanding and cognitive processing by the students.  </a:t>
            </a:r>
            <a:r>
              <a:rPr lang="en-US" b="1" dirty="0" smtClean="0">
                <a:solidFill>
                  <a:schemeClr val="accent5">
                    <a:lumMod val="75000"/>
                  </a:schemeClr>
                </a:solidFill>
              </a:rPr>
              <a:t>Therefore, on average, students who reach greater DOK levels more regularly will have increased student achievement</a:t>
            </a:r>
            <a:r>
              <a:rPr lang="en-US" dirty="0" smtClean="0"/>
              <a:t>.”</a:t>
            </a:r>
          </a:p>
          <a:p>
            <a:pPr>
              <a:buNone/>
            </a:pPr>
            <a:endParaRPr lang="en-US" sz="1200" dirty="0"/>
          </a:p>
          <a:p>
            <a:pPr>
              <a:buNone/>
            </a:pPr>
            <a:r>
              <a:rPr lang="en-US" sz="1000" dirty="0">
                <a:solidFill>
                  <a:schemeClr val="accent1"/>
                </a:solidFill>
              </a:rPr>
              <a:t>Marconi, Smith, and Lombardi; “Depth of Knowledge: An Effective Tool for Education Students” in </a:t>
            </a:r>
            <a:r>
              <a:rPr lang="en-US" sz="1000" i="1" dirty="0">
                <a:solidFill>
                  <a:schemeClr val="accent1"/>
                </a:solidFill>
              </a:rPr>
              <a:t>Shop Talk</a:t>
            </a:r>
            <a:r>
              <a:rPr lang="en-US" sz="1000" dirty="0">
                <a:solidFill>
                  <a:schemeClr val="accent1"/>
                </a:solidFill>
              </a:rPr>
              <a:t> Vol. 4, No. 2 Spring 2009, The Southern Nevada Regional Professional Development Program.</a:t>
            </a:r>
          </a:p>
        </p:txBody>
      </p:sp>
      <p:grpSp>
        <p:nvGrpSpPr>
          <p:cNvPr id="4" name="Group 10"/>
          <p:cNvGrpSpPr/>
          <p:nvPr/>
        </p:nvGrpSpPr>
        <p:grpSpPr>
          <a:xfrm>
            <a:off x="76200" y="5105402"/>
            <a:ext cx="9067800" cy="1724711"/>
            <a:chOff x="76200" y="5105400"/>
            <a:chExt cx="9067800" cy="1724711"/>
          </a:xfrm>
        </p:grpSpPr>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70398" y="5105400"/>
              <a:ext cx="1773602" cy="1724711"/>
            </a:xfrm>
            <a:prstGeom prst="rect">
              <a:avLst/>
            </a:prstGeom>
          </p:spPr>
        </p:pic>
        <p:cxnSp>
          <p:nvCxnSpPr>
            <p:cNvPr id="13" name="Straight Connector 12"/>
            <p:cNvCxnSpPr/>
            <p:nvPr/>
          </p:nvCxnSpPr>
          <p:spPr>
            <a:xfrm>
              <a:off x="76200" y="5562600"/>
              <a:ext cx="7620000" cy="0"/>
            </a:xfrm>
            <a:prstGeom prst="line">
              <a:avLst/>
            </a:prstGeom>
            <a:ln w="38100">
              <a:solidFill>
                <a:srgbClr val="26306C"/>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76200" y="5638800"/>
              <a:ext cx="7620000" cy="0"/>
            </a:xfrm>
            <a:prstGeom prst="line">
              <a:avLst/>
            </a:prstGeom>
            <a:ln w="25400">
              <a:solidFill>
                <a:srgbClr val="26306C"/>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76200" y="5715000"/>
              <a:ext cx="7620000" cy="0"/>
            </a:xfrm>
            <a:prstGeom prst="line">
              <a:avLst/>
            </a:prstGeom>
            <a:ln w="19050">
              <a:solidFill>
                <a:srgbClr val="26306C"/>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76200" y="5867400"/>
              <a:ext cx="3733800" cy="830997"/>
            </a:xfrm>
            <a:prstGeom prst="rect">
              <a:avLst/>
            </a:prstGeom>
            <a:noFill/>
          </p:spPr>
          <p:txBody>
            <a:bodyPr wrap="square" rtlCol="0">
              <a:spAutoFit/>
            </a:bodyPr>
            <a:lstStyle/>
            <a:p>
              <a:r>
                <a:rPr lang="en-US" sz="1200" b="1" i="1" dirty="0">
                  <a:solidFill>
                    <a:srgbClr val="26306C"/>
                  </a:solidFill>
                  <a:latin typeface="Cambria" pitchFamily="18" charset="0"/>
                </a:rPr>
                <a:t>Curriculum &amp; Instruction/Educational Technologies Department</a:t>
              </a:r>
            </a:p>
            <a:p>
              <a:endParaRPr lang="en-US" sz="1200" b="1" i="1" dirty="0">
                <a:solidFill>
                  <a:srgbClr val="26306C"/>
                </a:solidFill>
                <a:latin typeface="Cambria" pitchFamily="18" charset="0"/>
              </a:endParaRPr>
            </a:p>
            <a:p>
              <a:r>
                <a:rPr lang="en-US" sz="1200" b="1" i="1" dirty="0">
                  <a:solidFill>
                    <a:srgbClr val="26306C"/>
                  </a:solidFill>
                  <a:latin typeface="Cambria" pitchFamily="18" charset="0"/>
                </a:rPr>
                <a:t>(610)769-4111</a:t>
              </a:r>
            </a:p>
          </p:txBody>
        </p:sp>
      </p:grpSp>
    </p:spTree>
    <p:extLst>
      <p:ext uri="{BB962C8B-B14F-4D97-AF65-F5344CB8AC3E}">
        <p14:creationId xmlns:p14="http://schemas.microsoft.com/office/powerpoint/2010/main" val="150341142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793" name="Rectangle 1"/>
          <p:cNvSpPr>
            <a:spLocks noGrp="1" noChangeArrowheads="1"/>
          </p:cNvSpPr>
          <p:nvPr>
            <p:ph type="title" idx="4294967295"/>
          </p:nvPr>
        </p:nvSpPr>
        <p:spPr>
          <a:xfrm>
            <a:off x="1125538" y="152400"/>
            <a:ext cx="8018462" cy="1143000"/>
          </a:xfrm>
        </p:spPr>
        <p:txBody>
          <a:bodyPr vert="horz" lIns="35717" tIns="35717" rIns="35717" bIns="35717" rtlCol="0" anchor="ctr">
            <a:normAutofit/>
          </a:bodyPr>
          <a:lstStyle/>
          <a:p>
            <a:r>
              <a:rPr lang="en-US" dirty="0">
                <a:sym typeface="Chalkboard Bold" charset="0"/>
              </a:rPr>
              <a:t>Why Depth of Knowledge?</a:t>
            </a:r>
            <a:endParaRPr lang="en-US" dirty="0">
              <a:ea typeface="ヒラギノ角ゴ ProN W6" charset="-128"/>
              <a:sym typeface="Chalkboard Bold" charset="0"/>
            </a:endParaRPr>
          </a:p>
        </p:txBody>
      </p:sp>
      <p:sp>
        <p:nvSpPr>
          <p:cNvPr id="3075" name="Rectangle 2"/>
          <p:cNvSpPr>
            <a:spLocks/>
          </p:cNvSpPr>
          <p:nvPr/>
        </p:nvSpPr>
        <p:spPr bwMode="auto">
          <a:xfrm rot="19514">
            <a:off x="1484315" y="4535488"/>
            <a:ext cx="6429375" cy="633412"/>
          </a:xfrm>
          <a:prstGeom prst="rect">
            <a:avLst/>
          </a:prstGeom>
          <a:noFill/>
          <a:ln w="12700">
            <a:noFill/>
            <a:miter lim="800000"/>
            <a:headEnd/>
            <a:tailEnd/>
          </a:ln>
        </p:spPr>
        <p:txBody>
          <a:bodyPr lIns="0" tIns="0" rIns="0" bIns="0" anchor="ctr"/>
          <a:lstStyle/>
          <a:p>
            <a:pPr defTabSz="642938"/>
            <a:endParaRPr lang="en-US" sz="1100">
              <a:ea typeface="ヒラギノ角ゴ ProN W3" charset="-128"/>
              <a:sym typeface="Arial" pitchFamily="34" charset="0"/>
            </a:endParaRPr>
          </a:p>
          <a:p>
            <a:pPr defTabSz="642938"/>
            <a:endParaRPr lang="en-US" sz="2500">
              <a:latin typeface="Geneva" charset="0"/>
              <a:ea typeface="ヒラギノ角ゴ ProN W3" charset="-128"/>
              <a:sym typeface="Geneva" charset="0"/>
            </a:endParaRPr>
          </a:p>
        </p:txBody>
      </p:sp>
      <p:sp>
        <p:nvSpPr>
          <p:cNvPr id="3076" name="Rectangle 3"/>
          <p:cNvSpPr>
            <a:spLocks/>
          </p:cNvSpPr>
          <p:nvPr/>
        </p:nvSpPr>
        <p:spPr bwMode="auto">
          <a:xfrm>
            <a:off x="2846388" y="2955927"/>
            <a:ext cx="4559300" cy="320675"/>
          </a:xfrm>
          <a:prstGeom prst="rect">
            <a:avLst/>
          </a:prstGeom>
          <a:noFill/>
          <a:ln w="12700">
            <a:noFill/>
            <a:miter lim="800000"/>
            <a:headEnd/>
            <a:tailEnd/>
          </a:ln>
        </p:spPr>
        <p:txBody>
          <a:bodyPr lIns="0" tIns="0" rIns="0" bIns="0" anchor="ctr"/>
          <a:lstStyle/>
          <a:p>
            <a:pPr defTabSz="642938">
              <a:tabLst>
                <a:tab pos="249238" algn="l"/>
                <a:tab pos="500063" algn="l"/>
                <a:tab pos="749300" algn="l"/>
                <a:tab pos="1000125" algn="l"/>
                <a:tab pos="1249363" algn="l"/>
                <a:tab pos="1500188" algn="l"/>
                <a:tab pos="1749425" algn="l"/>
                <a:tab pos="2000250" algn="l"/>
                <a:tab pos="2249488" algn="l"/>
                <a:tab pos="2500313" algn="l"/>
                <a:tab pos="2749550" algn="l"/>
                <a:tab pos="3000375" algn="l"/>
              </a:tabLst>
            </a:pPr>
            <a:endParaRPr lang="en-US" sz="800">
              <a:latin typeface="Helvetica" charset="0"/>
              <a:ea typeface="ヒラギノ角ゴ ProN W3" charset="-128"/>
              <a:sym typeface="Helvetica" charset="0"/>
            </a:endParaRPr>
          </a:p>
          <a:p>
            <a:pPr algn="ctr" defTabSz="642938">
              <a:tabLst>
                <a:tab pos="249238" algn="l"/>
                <a:tab pos="500063" algn="l"/>
                <a:tab pos="749300" algn="l"/>
                <a:tab pos="1000125" algn="l"/>
                <a:tab pos="1249363" algn="l"/>
                <a:tab pos="1500188" algn="l"/>
                <a:tab pos="1749425" algn="l"/>
                <a:tab pos="2000250" algn="l"/>
                <a:tab pos="2249488" algn="l"/>
                <a:tab pos="2500313" algn="l"/>
                <a:tab pos="2749550" algn="l"/>
                <a:tab pos="3000375" algn="l"/>
              </a:tabLst>
            </a:pPr>
            <a:endParaRPr lang="en-US" sz="3000">
              <a:latin typeface="Gill Sans" charset="0"/>
              <a:ea typeface="ヒラギノ角ゴ ProN W3" charset="-128"/>
              <a:sym typeface="Gill Sans" charset="0"/>
            </a:endParaRPr>
          </a:p>
        </p:txBody>
      </p:sp>
      <p:sp>
        <p:nvSpPr>
          <p:cNvPr id="33796" name="Rectangle 4"/>
          <p:cNvSpPr>
            <a:spLocks/>
          </p:cNvSpPr>
          <p:nvPr/>
        </p:nvSpPr>
        <p:spPr bwMode="auto">
          <a:xfrm>
            <a:off x="914400" y="1295400"/>
            <a:ext cx="7543800" cy="3810000"/>
          </a:xfrm>
          <a:prstGeom prst="rect">
            <a:avLst/>
          </a:prstGeom>
          <a:noFill/>
          <a:ln w="12700">
            <a:noFill/>
            <a:miter lim="800000"/>
            <a:headEnd/>
            <a:tailEnd/>
          </a:ln>
        </p:spPr>
        <p:txBody>
          <a:bodyPr lIns="0" tIns="0" rIns="0" bIns="0" anchor="ctr"/>
          <a:lstStyle/>
          <a:p>
            <a:pPr defTabSz="642938">
              <a:buFont typeface="Arial" pitchFamily="34" charset="0"/>
              <a:buChar char="•"/>
              <a:tabLst>
                <a:tab pos="249238" algn="l"/>
                <a:tab pos="500063" algn="l"/>
                <a:tab pos="749300" algn="l"/>
                <a:tab pos="1000125" algn="l"/>
                <a:tab pos="1249363" algn="l"/>
                <a:tab pos="1500188" algn="l"/>
                <a:tab pos="1749425" algn="l"/>
                <a:tab pos="2000250" algn="l"/>
                <a:tab pos="2249488" algn="l"/>
                <a:tab pos="2500313" algn="l"/>
                <a:tab pos="2749550" algn="l"/>
                <a:tab pos="3000375" algn="l"/>
              </a:tabLst>
            </a:pPr>
            <a:r>
              <a:rPr lang="en-US" sz="2800" dirty="0">
                <a:ea typeface="ヒラギノ角ゴ ProN W3" charset="-128"/>
                <a:sym typeface="Chalkboard"/>
              </a:rPr>
              <a:t>To ensure that the intent of the standard and the level of student demonstration required by that standard matches the assessment items  (required under NCLB)</a:t>
            </a:r>
          </a:p>
          <a:p>
            <a:pPr defTabSz="642938">
              <a:buFont typeface="Arial" pitchFamily="34" charset="0"/>
              <a:buChar char="•"/>
              <a:tabLst>
                <a:tab pos="249238" algn="l"/>
                <a:tab pos="500063" algn="l"/>
                <a:tab pos="749300" algn="l"/>
                <a:tab pos="1000125" algn="l"/>
                <a:tab pos="1249363" algn="l"/>
                <a:tab pos="1500188" algn="l"/>
                <a:tab pos="1749425" algn="l"/>
                <a:tab pos="2000250" algn="l"/>
                <a:tab pos="2249488" algn="l"/>
                <a:tab pos="2500313" algn="l"/>
                <a:tab pos="2749550" algn="l"/>
                <a:tab pos="3000375" algn="l"/>
              </a:tabLst>
            </a:pPr>
            <a:endParaRPr lang="en-US" sz="2800" dirty="0">
              <a:ea typeface="ヒラギノ角ゴ ProN W3" charset="-128"/>
              <a:sym typeface="Chalkboard"/>
            </a:endParaRPr>
          </a:p>
          <a:p>
            <a:pPr defTabSz="642938">
              <a:buFont typeface="Arial" pitchFamily="34" charset="0"/>
              <a:buChar char="•"/>
              <a:tabLst>
                <a:tab pos="249238" algn="l"/>
                <a:tab pos="500063" algn="l"/>
                <a:tab pos="749300" algn="l"/>
                <a:tab pos="1000125" algn="l"/>
                <a:tab pos="1249363" algn="l"/>
                <a:tab pos="1500188" algn="l"/>
                <a:tab pos="1749425" algn="l"/>
                <a:tab pos="2000250" algn="l"/>
                <a:tab pos="2249488" algn="l"/>
                <a:tab pos="2500313" algn="l"/>
                <a:tab pos="2749550" algn="l"/>
                <a:tab pos="3000375" algn="l"/>
              </a:tabLst>
            </a:pPr>
            <a:r>
              <a:rPr lang="en-US" sz="2800" dirty="0">
                <a:ea typeface="ヒラギノ角ゴ ProN W3" charset="-128"/>
                <a:sym typeface="Chalkboard"/>
              </a:rPr>
              <a:t>To </a:t>
            </a:r>
            <a:r>
              <a:rPr lang="en-US" sz="2800" dirty="0">
                <a:ea typeface="ヒラギノ角ゴ ProN W3" charset="-128"/>
                <a:sym typeface="Chalkboard Bold" charset="0"/>
              </a:rPr>
              <a:t>assist in </a:t>
            </a:r>
            <a:r>
              <a:rPr lang="en-US" sz="2800" dirty="0">
                <a:ea typeface="ヒラギノ角ゴ ProN W3" charset="-128"/>
                <a:sym typeface="Chalkboard"/>
              </a:rPr>
              <a:t>teaching to a level that will promote student achievement </a:t>
            </a:r>
          </a:p>
          <a:p>
            <a:pPr defTabSz="642938">
              <a:tabLst>
                <a:tab pos="249238" algn="l"/>
                <a:tab pos="500063" algn="l"/>
                <a:tab pos="749300" algn="l"/>
                <a:tab pos="1000125" algn="l"/>
                <a:tab pos="1249363" algn="l"/>
                <a:tab pos="1500188" algn="l"/>
                <a:tab pos="1749425" algn="l"/>
                <a:tab pos="2000250" algn="l"/>
                <a:tab pos="2249488" algn="l"/>
                <a:tab pos="2500313" algn="l"/>
                <a:tab pos="2749550" algn="l"/>
                <a:tab pos="3000375" algn="l"/>
              </a:tabLst>
            </a:pPr>
            <a:endParaRPr lang="en-US" sz="2800" dirty="0">
              <a:ea typeface="ヒラギノ角ゴ ProN W3" charset="-128"/>
              <a:sym typeface="Chalkboard"/>
            </a:endParaRPr>
          </a:p>
        </p:txBody>
      </p:sp>
      <p:grpSp>
        <p:nvGrpSpPr>
          <p:cNvPr id="2" name="Group 15"/>
          <p:cNvGrpSpPr/>
          <p:nvPr/>
        </p:nvGrpSpPr>
        <p:grpSpPr>
          <a:xfrm>
            <a:off x="76200" y="5105402"/>
            <a:ext cx="9067800" cy="1724711"/>
            <a:chOff x="76200" y="5105400"/>
            <a:chExt cx="9067800" cy="1724711"/>
          </a:xfrm>
        </p:grpSpPr>
        <p:pic>
          <p:nvPicPr>
            <p:cNvPr id="17" name="Picture 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70398" y="5105400"/>
              <a:ext cx="1773602" cy="1724711"/>
            </a:xfrm>
            <a:prstGeom prst="rect">
              <a:avLst/>
            </a:prstGeom>
          </p:spPr>
        </p:pic>
        <p:cxnSp>
          <p:nvCxnSpPr>
            <p:cNvPr id="18" name="Straight Connector 17"/>
            <p:cNvCxnSpPr/>
            <p:nvPr/>
          </p:nvCxnSpPr>
          <p:spPr>
            <a:xfrm>
              <a:off x="76200" y="5562600"/>
              <a:ext cx="7620000" cy="0"/>
            </a:xfrm>
            <a:prstGeom prst="line">
              <a:avLst/>
            </a:prstGeom>
            <a:ln w="38100">
              <a:solidFill>
                <a:srgbClr val="26306C"/>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76200" y="5638800"/>
              <a:ext cx="7620000" cy="0"/>
            </a:xfrm>
            <a:prstGeom prst="line">
              <a:avLst/>
            </a:prstGeom>
            <a:ln w="25400">
              <a:solidFill>
                <a:srgbClr val="26306C"/>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76200" y="5715000"/>
              <a:ext cx="7620000" cy="0"/>
            </a:xfrm>
            <a:prstGeom prst="line">
              <a:avLst/>
            </a:prstGeom>
            <a:ln w="19050">
              <a:solidFill>
                <a:srgbClr val="26306C"/>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76200" y="5867400"/>
              <a:ext cx="3733800" cy="830997"/>
            </a:xfrm>
            <a:prstGeom prst="rect">
              <a:avLst/>
            </a:prstGeom>
            <a:noFill/>
          </p:spPr>
          <p:txBody>
            <a:bodyPr wrap="square" rtlCol="0">
              <a:spAutoFit/>
            </a:bodyPr>
            <a:lstStyle/>
            <a:p>
              <a:r>
                <a:rPr lang="en-US" sz="1200" b="1" i="1" dirty="0">
                  <a:solidFill>
                    <a:srgbClr val="26306C"/>
                  </a:solidFill>
                  <a:latin typeface="Cambria" pitchFamily="18" charset="0"/>
                </a:rPr>
                <a:t>Curriculum &amp; Instruction/Educational Technologies Department</a:t>
              </a:r>
            </a:p>
            <a:p>
              <a:endParaRPr lang="en-US" sz="1200" b="1" i="1" dirty="0">
                <a:solidFill>
                  <a:srgbClr val="26306C"/>
                </a:solidFill>
                <a:latin typeface="Cambria" pitchFamily="18" charset="0"/>
              </a:endParaRPr>
            </a:p>
            <a:p>
              <a:r>
                <a:rPr lang="en-US" sz="1200" b="1" i="1" dirty="0">
                  <a:solidFill>
                    <a:srgbClr val="26306C"/>
                  </a:solidFill>
                  <a:latin typeface="Cambria" pitchFamily="18" charset="0"/>
                </a:rPr>
                <a:t>(610)769-4111</a:t>
              </a:r>
            </a:p>
          </p:txBody>
        </p:sp>
      </p:grpSp>
    </p:spTree>
    <p:extLst>
      <p:ext uri="{BB962C8B-B14F-4D97-AF65-F5344CB8AC3E}">
        <p14:creationId xmlns:p14="http://schemas.microsoft.com/office/powerpoint/2010/main" val="2211940428"/>
      </p:ext>
    </p:extLst>
  </p:cSld>
  <p:clrMapOvr>
    <a:masterClrMapping/>
  </p:clrMapOvr>
  <p:transition spd="med">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379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379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3" grpId="0" autoUpdateAnimBg="0"/>
      <p:bldP spid="33796"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960438"/>
          </a:xfrm>
        </p:spPr>
        <p:txBody>
          <a:bodyPr>
            <a:normAutofit fontScale="90000"/>
          </a:bodyPr>
          <a:lstStyle/>
          <a:p>
            <a:r>
              <a:rPr lang="en-US" sz="4000" b="1" dirty="0"/>
              <a:t>DEPTH OF KNOWLEDGE - Level One </a:t>
            </a:r>
            <a:r>
              <a:rPr lang="en-US" dirty="0" smtClean="0"/>
              <a:t/>
            </a:r>
            <a:br>
              <a:rPr lang="en-US" dirty="0" smtClean="0"/>
            </a:br>
            <a:endParaRPr lang="en-US" dirty="0"/>
          </a:p>
        </p:txBody>
      </p:sp>
      <p:sp>
        <p:nvSpPr>
          <p:cNvPr id="3" name="Content Placeholder 2"/>
          <p:cNvSpPr>
            <a:spLocks noGrp="1"/>
          </p:cNvSpPr>
          <p:nvPr>
            <p:ph idx="1"/>
          </p:nvPr>
        </p:nvSpPr>
        <p:spPr>
          <a:xfrm>
            <a:off x="457200" y="1371600"/>
            <a:ext cx="8077200" cy="4648200"/>
          </a:xfrm>
        </p:spPr>
        <p:txBody>
          <a:bodyPr>
            <a:normAutofit/>
          </a:bodyPr>
          <a:lstStyle/>
          <a:p>
            <a:pPr>
              <a:spcBef>
                <a:spcPts val="0"/>
              </a:spcBef>
              <a:spcAft>
                <a:spcPts val="1200"/>
              </a:spcAft>
              <a:buNone/>
            </a:pPr>
            <a:r>
              <a:rPr lang="en-US" b="1" i="1" dirty="0">
                <a:solidFill>
                  <a:schemeClr val="accent2">
                    <a:lumMod val="75000"/>
                  </a:schemeClr>
                </a:solidFill>
              </a:rPr>
              <a:t>Recall and Reproduction </a:t>
            </a:r>
          </a:p>
          <a:p>
            <a:pPr>
              <a:spcBef>
                <a:spcPts val="0"/>
              </a:spcBef>
              <a:spcAft>
                <a:spcPts val="1200"/>
              </a:spcAft>
              <a:buNone/>
            </a:pPr>
            <a:r>
              <a:rPr lang="en-US" i="1" dirty="0">
                <a:solidFill>
                  <a:schemeClr val="accent2">
                    <a:lumMod val="60000"/>
                    <a:lumOff val="40000"/>
                  </a:schemeClr>
                </a:solidFill>
              </a:rPr>
              <a:t>	</a:t>
            </a:r>
            <a:r>
              <a:rPr lang="en-US" dirty="0"/>
              <a:t>requires recall of information, such as a fact, definition, term, or simple procedure, as well as performing a simple process or procedure. Level 1 problems involve only one step. A student answering a Level 1 item either knows the answer or does not: that is, the answer does not need to be “figured out” or “solved.” </a:t>
            </a:r>
          </a:p>
          <a:p>
            <a:pPr>
              <a:buNone/>
            </a:pPr>
            <a:endParaRPr lang="en-US" sz="2400" dirty="0"/>
          </a:p>
          <a:p>
            <a:pPr>
              <a:buNone/>
            </a:pPr>
            <a:endParaRPr lang="en-US" dirty="0"/>
          </a:p>
        </p:txBody>
      </p:sp>
      <p:grpSp>
        <p:nvGrpSpPr>
          <p:cNvPr id="4" name="Group 9"/>
          <p:cNvGrpSpPr/>
          <p:nvPr/>
        </p:nvGrpSpPr>
        <p:grpSpPr>
          <a:xfrm>
            <a:off x="76200" y="5105402"/>
            <a:ext cx="9067800" cy="1724711"/>
            <a:chOff x="76200" y="5105400"/>
            <a:chExt cx="9067800" cy="1724711"/>
          </a:xfrm>
        </p:grpSpPr>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70398" y="5105400"/>
              <a:ext cx="1773602" cy="1724711"/>
            </a:xfrm>
            <a:prstGeom prst="rect">
              <a:avLst/>
            </a:prstGeom>
          </p:spPr>
        </p:pic>
        <p:cxnSp>
          <p:nvCxnSpPr>
            <p:cNvPr id="12" name="Straight Connector 11"/>
            <p:cNvCxnSpPr/>
            <p:nvPr/>
          </p:nvCxnSpPr>
          <p:spPr>
            <a:xfrm>
              <a:off x="76200" y="5562600"/>
              <a:ext cx="7620000" cy="0"/>
            </a:xfrm>
            <a:prstGeom prst="line">
              <a:avLst/>
            </a:prstGeom>
            <a:ln w="38100">
              <a:solidFill>
                <a:srgbClr val="26306C"/>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76200" y="5638800"/>
              <a:ext cx="7620000" cy="0"/>
            </a:xfrm>
            <a:prstGeom prst="line">
              <a:avLst/>
            </a:prstGeom>
            <a:ln w="25400">
              <a:solidFill>
                <a:srgbClr val="26306C"/>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76200" y="5715000"/>
              <a:ext cx="7620000" cy="0"/>
            </a:xfrm>
            <a:prstGeom prst="line">
              <a:avLst/>
            </a:prstGeom>
            <a:ln w="19050">
              <a:solidFill>
                <a:srgbClr val="26306C"/>
              </a:solidFill>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76200" y="5867400"/>
              <a:ext cx="3733800" cy="830997"/>
            </a:xfrm>
            <a:prstGeom prst="rect">
              <a:avLst/>
            </a:prstGeom>
            <a:noFill/>
          </p:spPr>
          <p:txBody>
            <a:bodyPr wrap="square" rtlCol="0">
              <a:spAutoFit/>
            </a:bodyPr>
            <a:lstStyle/>
            <a:p>
              <a:r>
                <a:rPr lang="en-US" sz="1200" b="1" i="1" dirty="0">
                  <a:solidFill>
                    <a:srgbClr val="26306C"/>
                  </a:solidFill>
                  <a:latin typeface="Cambria" pitchFamily="18" charset="0"/>
                </a:rPr>
                <a:t>Curriculum &amp; Instruction/Educational Technologies Department</a:t>
              </a:r>
            </a:p>
            <a:p>
              <a:endParaRPr lang="en-US" sz="1200" b="1" i="1" dirty="0">
                <a:solidFill>
                  <a:srgbClr val="26306C"/>
                </a:solidFill>
                <a:latin typeface="Cambria" pitchFamily="18" charset="0"/>
              </a:endParaRPr>
            </a:p>
            <a:p>
              <a:r>
                <a:rPr lang="en-US" sz="1200" b="1" i="1" dirty="0">
                  <a:solidFill>
                    <a:srgbClr val="26306C"/>
                  </a:solidFill>
                  <a:latin typeface="Cambria" pitchFamily="18" charset="0"/>
                </a:rPr>
                <a:t>(610)769-4111</a:t>
              </a:r>
            </a:p>
          </p:txBody>
        </p:sp>
      </p:grpSp>
    </p:spTree>
    <p:extLst>
      <p:ext uri="{BB962C8B-B14F-4D97-AF65-F5344CB8AC3E}">
        <p14:creationId xmlns:p14="http://schemas.microsoft.com/office/powerpoint/2010/main" val="388667473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a:t>DEPTH OF KNOWLEDGE - Level Two </a:t>
            </a:r>
            <a:r>
              <a:rPr lang="en-US" dirty="0" smtClean="0"/>
              <a:t/>
            </a:r>
            <a:br>
              <a:rPr lang="en-US" dirty="0" smtClean="0"/>
            </a:br>
            <a:endParaRPr lang="en-US" dirty="0"/>
          </a:p>
        </p:txBody>
      </p:sp>
      <p:sp>
        <p:nvSpPr>
          <p:cNvPr id="5" name="Content Placeholder 4"/>
          <p:cNvSpPr>
            <a:spLocks noGrp="1"/>
          </p:cNvSpPr>
          <p:nvPr>
            <p:ph idx="1"/>
          </p:nvPr>
        </p:nvSpPr>
        <p:spPr/>
        <p:txBody>
          <a:bodyPr/>
          <a:lstStyle/>
          <a:p>
            <a:pPr>
              <a:spcBef>
                <a:spcPts val="0"/>
              </a:spcBef>
              <a:spcAft>
                <a:spcPts val="1200"/>
              </a:spcAft>
              <a:buNone/>
            </a:pPr>
            <a:r>
              <a:rPr lang="en-US" b="1" i="1" dirty="0">
                <a:solidFill>
                  <a:schemeClr val="accent2">
                    <a:lumMod val="75000"/>
                  </a:schemeClr>
                </a:solidFill>
              </a:rPr>
              <a:t>Skills and Concepts/Basic Reasoning </a:t>
            </a:r>
            <a:r>
              <a:rPr lang="en-US" dirty="0"/>
              <a:t>includes the engagement of some mental processing beyond recalling or reproducing a response. The content knowledge or process involved is more complex. These actions imply more than one step. Level 2 activities include making observations and collecting data. </a:t>
            </a:r>
          </a:p>
        </p:txBody>
      </p:sp>
      <p:grpSp>
        <p:nvGrpSpPr>
          <p:cNvPr id="3" name="Group 10"/>
          <p:cNvGrpSpPr/>
          <p:nvPr/>
        </p:nvGrpSpPr>
        <p:grpSpPr>
          <a:xfrm>
            <a:off x="76200" y="5105402"/>
            <a:ext cx="9067800" cy="1724711"/>
            <a:chOff x="76200" y="5105400"/>
            <a:chExt cx="9067800" cy="1724711"/>
          </a:xfrm>
        </p:grpSpPr>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70398" y="5105400"/>
              <a:ext cx="1773602" cy="1724711"/>
            </a:xfrm>
            <a:prstGeom prst="rect">
              <a:avLst/>
            </a:prstGeom>
          </p:spPr>
        </p:pic>
        <p:cxnSp>
          <p:nvCxnSpPr>
            <p:cNvPr id="13" name="Straight Connector 12"/>
            <p:cNvCxnSpPr/>
            <p:nvPr/>
          </p:nvCxnSpPr>
          <p:spPr>
            <a:xfrm>
              <a:off x="76200" y="5562600"/>
              <a:ext cx="7620000" cy="0"/>
            </a:xfrm>
            <a:prstGeom prst="line">
              <a:avLst/>
            </a:prstGeom>
            <a:ln w="38100">
              <a:solidFill>
                <a:srgbClr val="26306C"/>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76200" y="5638800"/>
              <a:ext cx="7620000" cy="0"/>
            </a:xfrm>
            <a:prstGeom prst="line">
              <a:avLst/>
            </a:prstGeom>
            <a:ln w="25400">
              <a:solidFill>
                <a:srgbClr val="26306C"/>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76200" y="5715000"/>
              <a:ext cx="7620000" cy="0"/>
            </a:xfrm>
            <a:prstGeom prst="line">
              <a:avLst/>
            </a:prstGeom>
            <a:ln w="19050">
              <a:solidFill>
                <a:srgbClr val="26306C"/>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76200" y="5867400"/>
              <a:ext cx="3733800" cy="830997"/>
            </a:xfrm>
            <a:prstGeom prst="rect">
              <a:avLst/>
            </a:prstGeom>
            <a:noFill/>
          </p:spPr>
          <p:txBody>
            <a:bodyPr wrap="square" rtlCol="0">
              <a:spAutoFit/>
            </a:bodyPr>
            <a:lstStyle/>
            <a:p>
              <a:r>
                <a:rPr lang="en-US" sz="1200" b="1" i="1" dirty="0">
                  <a:solidFill>
                    <a:srgbClr val="26306C"/>
                  </a:solidFill>
                  <a:latin typeface="Cambria" pitchFamily="18" charset="0"/>
                </a:rPr>
                <a:t>Curriculum &amp; Instruction/Educational Technologies Department</a:t>
              </a:r>
            </a:p>
            <a:p>
              <a:endParaRPr lang="en-US" sz="1200" b="1" i="1" dirty="0">
                <a:solidFill>
                  <a:srgbClr val="26306C"/>
                </a:solidFill>
                <a:latin typeface="Cambria" pitchFamily="18" charset="0"/>
              </a:endParaRPr>
            </a:p>
            <a:p>
              <a:r>
                <a:rPr lang="en-US" sz="1200" b="1" i="1" dirty="0">
                  <a:solidFill>
                    <a:srgbClr val="26306C"/>
                  </a:solidFill>
                  <a:latin typeface="Cambria" pitchFamily="18" charset="0"/>
                </a:rPr>
                <a:t>(610)769-4111</a:t>
              </a:r>
            </a:p>
          </p:txBody>
        </p:sp>
      </p:grpSp>
    </p:spTree>
    <p:extLst>
      <p:ext uri="{BB962C8B-B14F-4D97-AF65-F5344CB8AC3E}">
        <p14:creationId xmlns:p14="http://schemas.microsoft.com/office/powerpoint/2010/main" val="382243985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a:t>DEPTH OF KNOWLEDGE - Level Three </a:t>
            </a:r>
            <a:r>
              <a:rPr lang="en-US" dirty="0" smtClean="0"/>
              <a:t/>
            </a:r>
            <a:br>
              <a:rPr lang="en-US" dirty="0" smtClean="0"/>
            </a:br>
            <a:endParaRPr lang="en-US" dirty="0"/>
          </a:p>
        </p:txBody>
      </p:sp>
      <p:sp>
        <p:nvSpPr>
          <p:cNvPr id="5" name="Content Placeholder 4"/>
          <p:cNvSpPr>
            <a:spLocks noGrp="1"/>
          </p:cNvSpPr>
          <p:nvPr>
            <p:ph idx="1"/>
          </p:nvPr>
        </p:nvSpPr>
        <p:spPr>
          <a:xfrm>
            <a:off x="457200" y="993058"/>
            <a:ext cx="8077200" cy="5341374"/>
          </a:xfrm>
        </p:spPr>
        <p:txBody>
          <a:bodyPr>
            <a:noAutofit/>
          </a:bodyPr>
          <a:lstStyle/>
          <a:p>
            <a:pPr>
              <a:buNone/>
            </a:pPr>
            <a:r>
              <a:rPr lang="en-US" sz="2600" b="1" i="1" dirty="0">
                <a:solidFill>
                  <a:schemeClr val="accent2">
                    <a:lumMod val="75000"/>
                  </a:schemeClr>
                </a:solidFill>
              </a:rPr>
              <a:t>Strategic Thinking/Complex Reasoning </a:t>
            </a:r>
          </a:p>
          <a:p>
            <a:pPr>
              <a:buNone/>
            </a:pPr>
            <a:r>
              <a:rPr lang="en-US" sz="2600" i="1" dirty="0">
                <a:solidFill>
                  <a:schemeClr val="accent2">
                    <a:lumMod val="60000"/>
                    <a:lumOff val="40000"/>
                  </a:schemeClr>
                </a:solidFill>
              </a:rPr>
              <a:t>	</a:t>
            </a:r>
            <a:r>
              <a:rPr lang="en-US" sz="2600" dirty="0"/>
              <a:t>requires deep knowledge using reasoning, planning, using evidence, and a higher level of thinking than the previous two levels. The cognitive demands at Level 3 are complex and abstract. The multi-step task requires more demanding reasoning. In most instances, requiring students to explain their thinking is at Level 3. Other Level 3 activities include drawing conclusions from observations; citing evidence and developing a logical argument for concepts; explaining phenomena in terms of concepts; and using concepts to solve non-routine problems. </a:t>
            </a:r>
          </a:p>
        </p:txBody>
      </p:sp>
      <p:grpSp>
        <p:nvGrpSpPr>
          <p:cNvPr id="3" name="Group 10"/>
          <p:cNvGrpSpPr/>
          <p:nvPr/>
        </p:nvGrpSpPr>
        <p:grpSpPr>
          <a:xfrm>
            <a:off x="76200" y="5105402"/>
            <a:ext cx="9067800" cy="1724711"/>
            <a:chOff x="76200" y="5105400"/>
            <a:chExt cx="9067800" cy="1724711"/>
          </a:xfrm>
        </p:grpSpPr>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70398" y="5105400"/>
              <a:ext cx="1773602" cy="1724711"/>
            </a:xfrm>
            <a:prstGeom prst="rect">
              <a:avLst/>
            </a:prstGeom>
          </p:spPr>
        </p:pic>
        <p:cxnSp>
          <p:nvCxnSpPr>
            <p:cNvPr id="13" name="Straight Connector 12"/>
            <p:cNvCxnSpPr/>
            <p:nvPr/>
          </p:nvCxnSpPr>
          <p:spPr>
            <a:xfrm>
              <a:off x="76200" y="5562600"/>
              <a:ext cx="7620000" cy="0"/>
            </a:xfrm>
            <a:prstGeom prst="line">
              <a:avLst/>
            </a:prstGeom>
            <a:ln w="38100">
              <a:solidFill>
                <a:srgbClr val="26306C"/>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76200" y="5638800"/>
              <a:ext cx="7620000" cy="0"/>
            </a:xfrm>
            <a:prstGeom prst="line">
              <a:avLst/>
            </a:prstGeom>
            <a:ln w="25400">
              <a:solidFill>
                <a:srgbClr val="26306C"/>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76200" y="5715000"/>
              <a:ext cx="7620000" cy="0"/>
            </a:xfrm>
            <a:prstGeom prst="line">
              <a:avLst/>
            </a:prstGeom>
            <a:ln w="19050">
              <a:solidFill>
                <a:srgbClr val="26306C"/>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76200" y="5867400"/>
              <a:ext cx="3733800" cy="830997"/>
            </a:xfrm>
            <a:prstGeom prst="rect">
              <a:avLst/>
            </a:prstGeom>
            <a:noFill/>
          </p:spPr>
          <p:txBody>
            <a:bodyPr wrap="square" rtlCol="0">
              <a:spAutoFit/>
            </a:bodyPr>
            <a:lstStyle/>
            <a:p>
              <a:r>
                <a:rPr lang="en-US" sz="1200" b="1" i="1" dirty="0">
                  <a:solidFill>
                    <a:srgbClr val="26306C"/>
                  </a:solidFill>
                  <a:latin typeface="Cambria" pitchFamily="18" charset="0"/>
                </a:rPr>
                <a:t>Curriculum &amp; Instruction/Educational Technologies Department</a:t>
              </a:r>
            </a:p>
            <a:p>
              <a:endParaRPr lang="en-US" sz="1200" b="1" i="1" dirty="0">
                <a:solidFill>
                  <a:srgbClr val="26306C"/>
                </a:solidFill>
                <a:latin typeface="Cambria" pitchFamily="18" charset="0"/>
              </a:endParaRPr>
            </a:p>
            <a:p>
              <a:r>
                <a:rPr lang="en-US" sz="1200" b="1" i="1" dirty="0">
                  <a:solidFill>
                    <a:srgbClr val="26306C"/>
                  </a:solidFill>
                  <a:latin typeface="Cambria" pitchFamily="18" charset="0"/>
                </a:rPr>
                <a:t>(610)769-4111</a:t>
              </a:r>
            </a:p>
          </p:txBody>
        </p:sp>
      </p:grpSp>
    </p:spTree>
    <p:extLst>
      <p:ext uri="{BB962C8B-B14F-4D97-AF65-F5344CB8AC3E}">
        <p14:creationId xmlns:p14="http://schemas.microsoft.com/office/powerpoint/2010/main" val="370149793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a:t>DEPTH OF KNOWLEDGE - Level Four</a:t>
            </a:r>
            <a:endParaRPr lang="en-US" sz="3600" dirty="0"/>
          </a:p>
        </p:txBody>
      </p:sp>
      <p:sp>
        <p:nvSpPr>
          <p:cNvPr id="3" name="Content Placeholder 2"/>
          <p:cNvSpPr>
            <a:spLocks noGrp="1"/>
          </p:cNvSpPr>
          <p:nvPr>
            <p:ph idx="1"/>
          </p:nvPr>
        </p:nvSpPr>
        <p:spPr>
          <a:xfrm>
            <a:off x="457200" y="1543664"/>
            <a:ext cx="8382000" cy="4018937"/>
          </a:xfrm>
        </p:spPr>
        <p:txBody>
          <a:bodyPr>
            <a:normAutofit/>
          </a:bodyPr>
          <a:lstStyle/>
          <a:p>
            <a:pPr>
              <a:buNone/>
            </a:pPr>
            <a:r>
              <a:rPr lang="en-US" b="1" i="1" dirty="0">
                <a:solidFill>
                  <a:schemeClr val="accent2">
                    <a:lumMod val="75000"/>
                  </a:schemeClr>
                </a:solidFill>
              </a:rPr>
              <a:t>Extended Thinking/Reasoning </a:t>
            </a:r>
          </a:p>
          <a:p>
            <a:pPr>
              <a:buNone/>
            </a:pPr>
            <a:r>
              <a:rPr lang="en-US" b="1" i="1" dirty="0"/>
              <a:t>	</a:t>
            </a:r>
            <a:r>
              <a:rPr lang="en-US" dirty="0"/>
              <a:t>requires high cognitive demand and is very complex. Students are required to make several connections – relate ideas </a:t>
            </a:r>
            <a:r>
              <a:rPr lang="en-US" i="1" dirty="0"/>
              <a:t>within </a:t>
            </a:r>
            <a:r>
              <a:rPr lang="en-US" dirty="0"/>
              <a:t>the content area or </a:t>
            </a:r>
            <a:r>
              <a:rPr lang="en-US" i="1" dirty="0"/>
              <a:t>among </a:t>
            </a:r>
            <a:r>
              <a:rPr lang="en-US" dirty="0"/>
              <a:t>content areas – and have to select or devise one approach among many alternatives on how the situation can be solved. Performance assessments and open-ended/constructed response assessment activities requiring significant thought will be Level 4. </a:t>
            </a:r>
          </a:p>
          <a:p>
            <a:pPr>
              <a:buNone/>
            </a:pPr>
            <a:endParaRPr lang="en-US" dirty="0"/>
          </a:p>
        </p:txBody>
      </p:sp>
      <p:grpSp>
        <p:nvGrpSpPr>
          <p:cNvPr id="4" name="Group 9"/>
          <p:cNvGrpSpPr/>
          <p:nvPr/>
        </p:nvGrpSpPr>
        <p:grpSpPr>
          <a:xfrm>
            <a:off x="76200" y="5105402"/>
            <a:ext cx="9067800" cy="1724711"/>
            <a:chOff x="76200" y="5105400"/>
            <a:chExt cx="9067800" cy="1724711"/>
          </a:xfrm>
        </p:grpSpPr>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70398" y="5105400"/>
              <a:ext cx="1773602" cy="1724711"/>
            </a:xfrm>
            <a:prstGeom prst="rect">
              <a:avLst/>
            </a:prstGeom>
          </p:spPr>
        </p:pic>
        <p:cxnSp>
          <p:nvCxnSpPr>
            <p:cNvPr id="12" name="Straight Connector 11"/>
            <p:cNvCxnSpPr/>
            <p:nvPr/>
          </p:nvCxnSpPr>
          <p:spPr>
            <a:xfrm>
              <a:off x="76200" y="5562600"/>
              <a:ext cx="7620000" cy="0"/>
            </a:xfrm>
            <a:prstGeom prst="line">
              <a:avLst/>
            </a:prstGeom>
            <a:ln w="38100">
              <a:solidFill>
                <a:srgbClr val="26306C"/>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76200" y="5638800"/>
              <a:ext cx="7620000" cy="0"/>
            </a:xfrm>
            <a:prstGeom prst="line">
              <a:avLst/>
            </a:prstGeom>
            <a:ln w="25400">
              <a:solidFill>
                <a:srgbClr val="26306C"/>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76200" y="5715000"/>
              <a:ext cx="7620000" cy="0"/>
            </a:xfrm>
            <a:prstGeom prst="line">
              <a:avLst/>
            </a:prstGeom>
            <a:ln w="19050">
              <a:solidFill>
                <a:srgbClr val="26306C"/>
              </a:solidFill>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76200" y="5867400"/>
              <a:ext cx="3733800" cy="830997"/>
            </a:xfrm>
            <a:prstGeom prst="rect">
              <a:avLst/>
            </a:prstGeom>
            <a:noFill/>
          </p:spPr>
          <p:txBody>
            <a:bodyPr wrap="square" rtlCol="0">
              <a:spAutoFit/>
            </a:bodyPr>
            <a:lstStyle/>
            <a:p>
              <a:r>
                <a:rPr lang="en-US" sz="1200" b="1" i="1" dirty="0">
                  <a:solidFill>
                    <a:srgbClr val="26306C"/>
                  </a:solidFill>
                  <a:latin typeface="Cambria" pitchFamily="18" charset="0"/>
                </a:rPr>
                <a:t>Curriculum &amp; Instruction/Educational Technologies Department</a:t>
              </a:r>
            </a:p>
            <a:p>
              <a:endParaRPr lang="en-US" sz="1200" b="1" i="1" dirty="0">
                <a:solidFill>
                  <a:srgbClr val="26306C"/>
                </a:solidFill>
                <a:latin typeface="Cambria" pitchFamily="18" charset="0"/>
              </a:endParaRPr>
            </a:p>
            <a:p>
              <a:r>
                <a:rPr lang="en-US" sz="1200" b="1" i="1" dirty="0">
                  <a:solidFill>
                    <a:srgbClr val="26306C"/>
                  </a:solidFill>
                  <a:latin typeface="Cambria" pitchFamily="18" charset="0"/>
                </a:rPr>
                <a:t>(610)769-4111</a:t>
              </a:r>
            </a:p>
          </p:txBody>
        </p:sp>
      </p:grpSp>
    </p:spTree>
    <p:extLst>
      <p:ext uri="{BB962C8B-B14F-4D97-AF65-F5344CB8AC3E}">
        <p14:creationId xmlns:p14="http://schemas.microsoft.com/office/powerpoint/2010/main" val="336995401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163</TotalTime>
  <Words>2123</Words>
  <Application>Microsoft Office PowerPoint</Application>
  <PresentationFormat>On-screen Show (4:3)</PresentationFormat>
  <Paragraphs>285</Paragraphs>
  <Slides>28</Slides>
  <Notes>25</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28</vt:i4>
      </vt:variant>
    </vt:vector>
  </HeadingPairs>
  <TitlesOfParts>
    <vt:vector size="42" baseType="lpstr">
      <vt:lpstr>Arial</vt:lpstr>
      <vt:lpstr>Calibri</vt:lpstr>
      <vt:lpstr>Calibri Light</vt:lpstr>
      <vt:lpstr>Cambria</vt:lpstr>
      <vt:lpstr>Chalkboard</vt:lpstr>
      <vt:lpstr>Chalkboard Bold</vt:lpstr>
      <vt:lpstr>Corbel</vt:lpstr>
      <vt:lpstr>Geneva</vt:lpstr>
      <vt:lpstr>Gill Sans</vt:lpstr>
      <vt:lpstr>Helvetica</vt:lpstr>
      <vt:lpstr>Times New Roman</vt:lpstr>
      <vt:lpstr>ヒラギノ角ゴ ProN W3</vt:lpstr>
      <vt:lpstr>ヒラギノ角ゴ ProN W6</vt:lpstr>
      <vt:lpstr>Office Theme</vt:lpstr>
      <vt:lpstr>Webb’s Depth of Knowledge</vt:lpstr>
      <vt:lpstr>Webb’s Depth of Knowledge</vt:lpstr>
      <vt:lpstr>Depth of Knowledge</vt:lpstr>
      <vt:lpstr>Depth of Knowledge</vt:lpstr>
      <vt:lpstr>Why Depth of Knowledge?</vt:lpstr>
      <vt:lpstr>DEPTH OF KNOWLEDGE - Level One  </vt:lpstr>
      <vt:lpstr>DEPTH OF KNOWLEDGE - Level Two  </vt:lpstr>
      <vt:lpstr>DEPTH OF KNOWLEDGE - Level Three  </vt:lpstr>
      <vt:lpstr>DEPTH OF KNOWLEDGE - Level Four</vt:lpstr>
      <vt:lpstr>Depth of Knowledge</vt:lpstr>
      <vt:lpstr>Depth of Knowledge</vt:lpstr>
      <vt:lpstr>Your Turn – What Level?</vt:lpstr>
      <vt:lpstr>Your Turn – What Level?</vt:lpstr>
      <vt:lpstr>Your Turn – What Level?</vt:lpstr>
      <vt:lpstr>Your Turn – What Level?</vt:lpstr>
      <vt:lpstr>Your Turn – What Level?</vt:lpstr>
      <vt:lpstr>Your Turn – What Level?</vt:lpstr>
      <vt:lpstr>Your Turn – What Level?</vt:lpstr>
      <vt:lpstr>Your Turn – What Level?</vt:lpstr>
      <vt:lpstr>Your Turn – What Level?</vt:lpstr>
      <vt:lpstr>Your Turn – What Level?</vt:lpstr>
      <vt:lpstr>Increasing Rigor</vt:lpstr>
      <vt:lpstr>Let’s Increase Rigor</vt:lpstr>
      <vt:lpstr>Let’s Increase Rigor - Content</vt:lpstr>
      <vt:lpstr>Let’s Increase Rigor – Task </vt:lpstr>
      <vt:lpstr>Let’s Increase Rigor - Both</vt:lpstr>
      <vt:lpstr>Let’s Increase Rigor – Your Turn</vt:lpstr>
      <vt:lpstr>More Information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Cathy Enders</dc:creator>
  <cp:lastModifiedBy>Cathy Enders</cp:lastModifiedBy>
  <cp:revision>9</cp:revision>
  <dcterms:created xsi:type="dcterms:W3CDTF">2013-07-29T17:51:49Z</dcterms:created>
  <dcterms:modified xsi:type="dcterms:W3CDTF">2013-10-04T15:45:56Z</dcterms:modified>
</cp:coreProperties>
</file>